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9"/>
  </p:notesMasterIdLst>
  <p:sldIdLst>
    <p:sldId id="256" r:id="rId2"/>
    <p:sldId id="425" r:id="rId3"/>
    <p:sldId id="257" r:id="rId4"/>
    <p:sldId id="390" r:id="rId5"/>
    <p:sldId id="258" r:id="rId6"/>
    <p:sldId id="259" r:id="rId7"/>
    <p:sldId id="419" r:id="rId8"/>
    <p:sldId id="376" r:id="rId9"/>
    <p:sldId id="426" r:id="rId10"/>
    <p:sldId id="399" r:id="rId11"/>
    <p:sldId id="364" r:id="rId12"/>
    <p:sldId id="400" r:id="rId13"/>
    <p:sldId id="420" r:id="rId14"/>
    <p:sldId id="398" r:id="rId15"/>
    <p:sldId id="414" r:id="rId16"/>
    <p:sldId id="281" r:id="rId17"/>
    <p:sldId id="285" r:id="rId18"/>
    <p:sldId id="366" r:id="rId19"/>
    <p:sldId id="410" r:id="rId20"/>
    <p:sldId id="393" r:id="rId21"/>
    <p:sldId id="411" r:id="rId22"/>
    <p:sldId id="382" r:id="rId23"/>
    <p:sldId id="394" r:id="rId24"/>
    <p:sldId id="383" r:id="rId25"/>
    <p:sldId id="367" r:id="rId26"/>
    <p:sldId id="368" r:id="rId27"/>
    <p:sldId id="401" r:id="rId28"/>
    <p:sldId id="283" r:id="rId29"/>
    <p:sldId id="387" r:id="rId30"/>
    <p:sldId id="429" r:id="rId31"/>
    <p:sldId id="402" r:id="rId32"/>
    <p:sldId id="404" r:id="rId33"/>
    <p:sldId id="405" r:id="rId34"/>
    <p:sldId id="406" r:id="rId35"/>
    <p:sldId id="407" r:id="rId36"/>
    <p:sldId id="403" r:id="rId37"/>
    <p:sldId id="408" r:id="rId38"/>
    <p:sldId id="423" r:id="rId39"/>
    <p:sldId id="286" r:id="rId40"/>
    <p:sldId id="261" r:id="rId41"/>
    <p:sldId id="397" r:id="rId42"/>
    <p:sldId id="396" r:id="rId43"/>
    <p:sldId id="413" r:id="rId44"/>
    <p:sldId id="275" r:id="rId45"/>
    <p:sldId id="277" r:id="rId46"/>
    <p:sldId id="276" r:id="rId47"/>
    <p:sldId id="278" r:id="rId48"/>
    <p:sldId id="279" r:id="rId49"/>
    <p:sldId id="424" r:id="rId50"/>
    <p:sldId id="388" r:id="rId51"/>
    <p:sldId id="389" r:id="rId52"/>
    <p:sldId id="416" r:id="rId53"/>
    <p:sldId id="418" r:id="rId54"/>
    <p:sldId id="428" r:id="rId55"/>
    <p:sldId id="260" r:id="rId56"/>
    <p:sldId id="266" r:id="rId57"/>
    <p:sldId id="427" r:id="rId58"/>
    <p:sldId id="267" r:id="rId59"/>
    <p:sldId id="263" r:id="rId60"/>
    <p:sldId id="264" r:id="rId61"/>
    <p:sldId id="422" r:id="rId62"/>
    <p:sldId id="262" r:id="rId63"/>
    <p:sldId id="268" r:id="rId64"/>
    <p:sldId id="269" r:id="rId65"/>
    <p:sldId id="270" r:id="rId66"/>
    <p:sldId id="271" r:id="rId67"/>
    <p:sldId id="273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DC4A"/>
    <a:srgbClr val="15437A"/>
    <a:srgbClr val="CD5400"/>
    <a:srgbClr val="6012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57"/>
    <p:restoredTop sz="92284"/>
  </p:normalViewPr>
  <p:slideViewPr>
    <p:cSldViewPr snapToGrid="0" snapToObjects="1">
      <p:cViewPr varScale="1">
        <p:scale>
          <a:sx n="81" d="100"/>
          <a:sy n="81" d="100"/>
        </p:scale>
        <p:origin x="200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F5BA35-F4C4-194D-9319-CA59FADF3FE3}" type="datetimeFigureOut">
              <a:rPr lang="en-US" smtClean="0"/>
              <a:t>11/3/18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8A3365-CFDD-2148-B2CE-0C6BE31F9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139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A3365-CFDD-2148-B2CE-0C6BE31F923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06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A3365-CFDD-2148-B2CE-0C6BE31F923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14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A3365-CFDD-2148-B2CE-0C6BE31F923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194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A3365-CFDD-2148-B2CE-0C6BE31F923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61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A3365-CFDD-2148-B2CE-0C6BE31F923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2876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A3365-CFDD-2148-B2CE-0C6BE31F923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412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7806F-DD96-304D-8116-29D7669AC4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F7180A-8804-0A41-A0FA-B51408E8B0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6E28A-5C0B-FE44-BDFD-9022B2F38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92CE3-E78D-1040-B0F7-232BDA33C352}" type="datetimeFigureOut">
              <a:rPr lang="en-US" smtClean="0"/>
              <a:t>11/3/18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D9854B-6DAD-AC44-82A8-78AFF7AEB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11FF9-93D2-124D-AE09-ABE34E9E1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8641F-608B-3643-B7D6-3A771B2E9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988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D90AA-CB06-2346-9E55-F80C63205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8206C2-A24E-1A4A-8F60-740DF2BA5A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99BAD-A40E-BF4B-8988-5F795C76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92CE3-E78D-1040-B0F7-232BDA33C352}" type="datetimeFigureOut">
              <a:rPr lang="en-US" smtClean="0"/>
              <a:t>11/3/18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97BC8-862E-7644-8F45-4E6BB8941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474E79-E2CC-7C4D-B5A2-03B9FD664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8641F-608B-3643-B7D6-3A771B2E9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976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BA3646-2357-874F-B326-DB0C34D2F4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BB7582-BD8A-F744-AAB2-CC948786FC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A245B2-AC26-3742-BE18-4C1DD3558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92CE3-E78D-1040-B0F7-232BDA33C352}" type="datetimeFigureOut">
              <a:rPr lang="en-US" smtClean="0"/>
              <a:t>11/3/18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C7FC08-8516-BB4C-85AA-CC86D056A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BB49A-0FB5-4D4F-880A-50129DF51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8641F-608B-3643-B7D6-3A771B2E9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178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72F83-2778-DA4F-AA3C-19139A39D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4997E-9D08-D045-8FBE-6075ACDAF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C05919-8069-FC40-AAD4-BD18C69A5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92CE3-E78D-1040-B0F7-232BDA33C352}" type="datetimeFigureOut">
              <a:rPr lang="en-US" smtClean="0"/>
              <a:t>11/3/18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902F2E-D73A-ED4F-8656-5F14A9F40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2CEB1-EF7D-8149-B660-A3D3E7C5B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8641F-608B-3643-B7D6-3A771B2E9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805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4CC47-86B2-7442-9B23-85F25B800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6E2D7A-5F6D-2842-8DC8-736424EE5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A33A6C-AA74-6A43-B1B5-4D1ECAB9E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92CE3-E78D-1040-B0F7-232BDA33C352}" type="datetimeFigureOut">
              <a:rPr lang="en-US" smtClean="0"/>
              <a:t>11/3/18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94A3AE-D703-7942-B51D-8BD794A5C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71A30-6318-5D45-B429-6F83DAED6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8641F-608B-3643-B7D6-3A771B2E9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286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BC9C6-B0D0-0248-9B86-4C358751E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95B61-5F6E-7644-AA21-1C19C47439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8E97B0-651F-8043-B59D-D7721F2EE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55EA2-6B59-B042-A6B2-5786DF018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92CE3-E78D-1040-B0F7-232BDA33C352}" type="datetimeFigureOut">
              <a:rPr lang="en-US" smtClean="0"/>
              <a:t>11/3/18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03E5C2-0348-FE4E-9E96-76A4E4E5A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24137-0C14-D14B-A273-A8E682035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8641F-608B-3643-B7D6-3A771B2E9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321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3CD70-EB74-884E-93DA-E19E138D0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4FA548-604F-604B-931C-B5A4EFC011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918799-6136-4946-B2FF-994433AC2B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22BE11-9824-5140-A786-C498D022C7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79F350-D629-3D4F-AF77-E81475B27F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6E5455-22FD-EA43-9D6F-2EC2BF9C2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92CE3-E78D-1040-B0F7-232BDA33C352}" type="datetimeFigureOut">
              <a:rPr lang="en-US" smtClean="0"/>
              <a:t>11/3/18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42E5F0-DF65-8244-B56E-EAE8B489C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03D4BD-76EA-324C-823F-F31F3B5E9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8641F-608B-3643-B7D6-3A771B2E9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75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1178A-A912-4D4A-B47D-D4831285C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AB6DDE-9FD1-4D49-BD75-5FDF6E455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92CE3-E78D-1040-B0F7-232BDA33C352}" type="datetimeFigureOut">
              <a:rPr lang="en-US" smtClean="0"/>
              <a:t>11/3/18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4C7A44-73A7-264D-94DB-4873797FB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74CC0A-C2B7-AC4C-B780-99F54F010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8641F-608B-3643-B7D6-3A771B2E9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41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4DEA8C-0EA2-CD4F-8C1A-18506EFE3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92CE3-E78D-1040-B0F7-232BDA33C352}" type="datetimeFigureOut">
              <a:rPr lang="en-US" smtClean="0"/>
              <a:t>11/3/18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8E4B8A-C1BB-534C-A57F-6B1CC7D29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17B63E-F4F0-9A4F-9B91-88EBA6FC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8641F-608B-3643-B7D6-3A771B2E9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21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EC3F8-525C-E846-ABC3-FB23FB081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69371-0F52-EE40-8F2D-A84D4470F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E491BC-6127-B74E-92AE-456D7C82B2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A5ED5B-CB95-934C-BB65-ABC0ACCFB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92CE3-E78D-1040-B0F7-232BDA33C352}" type="datetimeFigureOut">
              <a:rPr lang="en-US" smtClean="0"/>
              <a:t>11/3/18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B9FD1F-3241-3845-8AD9-D9E928773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0BAE46-91B1-5041-A5F1-B44736D5B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8641F-608B-3643-B7D6-3A771B2E9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628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F8085-5AF9-D64F-85FA-B32F0B8FE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582BCF-0837-A041-A7C3-70007044FF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D0C4B6-456C-0040-A9DA-84BEA837EC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CB8D36-17A5-3440-811B-597C05BA9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92CE3-E78D-1040-B0F7-232BDA33C352}" type="datetimeFigureOut">
              <a:rPr lang="en-US" smtClean="0"/>
              <a:t>11/3/18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A335AD-BE43-734D-A5B9-6243AE27A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1AE16E-5259-FC46-87BE-F1E75355A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8641F-608B-3643-B7D6-3A771B2E9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254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AA5B-D9DD-4143-A563-D10E18B31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71F8A-1E6A-5C47-B46D-438623D0D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3AE5-F4A2-E64C-A657-3D88D99B22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92CE3-E78D-1040-B0F7-232BDA33C352}" type="datetimeFigureOut">
              <a:rPr lang="en-US" smtClean="0"/>
              <a:t>11/3/18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6FC33-1AC0-3040-93F9-41C05A2988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418B0A-B4C0-2F4D-ABB6-3201D38B10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8641F-608B-3643-B7D6-3A771B2E9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791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g"/><Relationship Id="rId4" Type="http://schemas.openxmlformats.org/officeDocument/2006/relationships/image" Target="../media/image5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1CEA0-CF15-4C49-8FED-9402B056F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8916" y="96253"/>
            <a:ext cx="11550315" cy="3064804"/>
          </a:xfrm>
        </p:spPr>
        <p:txBody>
          <a:bodyPr>
            <a:noAutofit/>
          </a:bodyPr>
          <a:lstStyle/>
          <a:p>
            <a:r>
              <a:rPr lang="en-US" sz="6800" dirty="0" err="1"/>
              <a:t>Lexicosyntactic</a:t>
            </a:r>
            <a:r>
              <a:rPr lang="en-US" sz="6800" dirty="0"/>
              <a:t> Inference in </a:t>
            </a:r>
            <a:br>
              <a:rPr lang="en-US" sz="6800" dirty="0"/>
            </a:br>
            <a:r>
              <a:rPr lang="en-US" sz="6800" dirty="0"/>
              <a:t>Neural Models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233035-CF1A-6F49-93C7-9BEA4B1B94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1331" y="3257733"/>
            <a:ext cx="4066674" cy="996696"/>
          </a:xfrm>
        </p:spPr>
        <p:txBody>
          <a:bodyPr>
            <a:normAutofit/>
          </a:bodyPr>
          <a:lstStyle/>
          <a:p>
            <a:r>
              <a:rPr lang="en-US" sz="2200" b="1" dirty="0">
                <a:solidFill>
                  <a:srgbClr val="15437A"/>
                </a:solidFill>
              </a:rPr>
              <a:t>Aaron Steven White</a:t>
            </a:r>
          </a:p>
          <a:p>
            <a:r>
              <a:rPr lang="en-US" sz="2200" i="1" dirty="0">
                <a:solidFill>
                  <a:srgbClr val="15437A"/>
                </a:solidFill>
              </a:rPr>
              <a:t>University of Rochester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0BDF4AF-953C-A04E-A44C-3E4428430330}"/>
              </a:ext>
            </a:extLst>
          </p:cNvPr>
          <p:cNvSpPr txBox="1">
            <a:spLocks/>
          </p:cNvSpPr>
          <p:nvPr/>
        </p:nvSpPr>
        <p:spPr>
          <a:xfrm>
            <a:off x="6485021" y="3253138"/>
            <a:ext cx="3709737" cy="996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rgbClr val="15437A"/>
                </a:solidFill>
              </a:rPr>
              <a:t>Rachel </a:t>
            </a:r>
            <a:r>
              <a:rPr lang="en-US" sz="2200" b="1" dirty="0" err="1">
                <a:solidFill>
                  <a:srgbClr val="15437A"/>
                </a:solidFill>
              </a:rPr>
              <a:t>Rudinger</a:t>
            </a:r>
            <a:endParaRPr lang="en-US" sz="2200" b="1" dirty="0">
              <a:solidFill>
                <a:srgbClr val="15437A"/>
              </a:solidFill>
            </a:endParaRPr>
          </a:p>
          <a:p>
            <a:r>
              <a:rPr lang="en-US" sz="2200" i="1" dirty="0">
                <a:solidFill>
                  <a:srgbClr val="15437A"/>
                </a:solidFill>
              </a:rPr>
              <a:t>Johns Hopkins University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EF451F1-A0B9-B344-BF42-4D87B6ECA357}"/>
              </a:ext>
            </a:extLst>
          </p:cNvPr>
          <p:cNvSpPr txBox="1">
            <a:spLocks/>
          </p:cNvSpPr>
          <p:nvPr/>
        </p:nvSpPr>
        <p:spPr>
          <a:xfrm>
            <a:off x="2209800" y="4115225"/>
            <a:ext cx="3709737" cy="996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rgbClr val="15437A"/>
                </a:solidFill>
              </a:rPr>
              <a:t>Kyle Rawlins</a:t>
            </a:r>
          </a:p>
          <a:p>
            <a:r>
              <a:rPr lang="en-US" sz="2200" i="1" dirty="0">
                <a:solidFill>
                  <a:srgbClr val="15437A"/>
                </a:solidFill>
              </a:rPr>
              <a:t>Johns Hopkins University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DDDF869-9E68-0B4D-BCED-3FD0518BEED3}"/>
              </a:ext>
            </a:extLst>
          </p:cNvPr>
          <p:cNvSpPr txBox="1">
            <a:spLocks/>
          </p:cNvSpPr>
          <p:nvPr/>
        </p:nvSpPr>
        <p:spPr>
          <a:xfrm>
            <a:off x="6180220" y="4115225"/>
            <a:ext cx="4319337" cy="996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rgbClr val="15437A"/>
                </a:solidFill>
              </a:rPr>
              <a:t>Benjamin Van </a:t>
            </a:r>
            <a:r>
              <a:rPr lang="en-US" sz="2200" b="1" dirty="0" err="1">
                <a:solidFill>
                  <a:srgbClr val="15437A"/>
                </a:solidFill>
              </a:rPr>
              <a:t>Durme</a:t>
            </a:r>
            <a:endParaRPr lang="en-US" sz="2200" b="1" dirty="0">
              <a:solidFill>
                <a:srgbClr val="15437A"/>
              </a:solidFill>
            </a:endParaRPr>
          </a:p>
          <a:p>
            <a:r>
              <a:rPr lang="en-US" sz="2200" i="1" dirty="0">
                <a:solidFill>
                  <a:srgbClr val="15437A"/>
                </a:solidFill>
              </a:rPr>
              <a:t>Johns Hopkins University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AA48DC-A6E3-2C41-98F5-CBD90C4AA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0794" y="5225407"/>
            <a:ext cx="1427747" cy="14277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5866D8-8523-2543-A934-BCC43E665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5701" y="5225462"/>
            <a:ext cx="1328374" cy="142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75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D7F65-FB82-9341-80B1-510EB1CA5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Event Factuality Prediction?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E0A4C-BA4C-CD4C-8FD3-962BBBB774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Unlike general natural language inference, EFP itself is relatively constrained.</a:t>
            </a:r>
          </a:p>
        </p:txBody>
      </p:sp>
    </p:spTree>
    <p:extLst>
      <p:ext uri="{BB962C8B-B14F-4D97-AF65-F5344CB8AC3E}">
        <p14:creationId xmlns:p14="http://schemas.microsoft.com/office/powerpoint/2010/main" val="245080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E1EF4-EAC7-9747-9FD5-955360009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Helvetica Neue" panose="02000503000000020004" pitchFamily="2" charset="0"/>
                <a:cs typeface="Helvetica Neue" panose="02000503000000020004" pitchFamily="2" charset="0"/>
              </a:rPr>
              <a:t>Task: Event Factuality Prediction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39BF9-5168-8741-8B27-87B58D1CC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0026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Given a text and a highlighted predicate, predict whether the event referred to by the predicate happened.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8F275E-75A4-F54F-8347-FD2D0419BB9E}"/>
              </a:ext>
            </a:extLst>
          </p:cNvPr>
          <p:cNvSpPr/>
          <p:nvPr/>
        </p:nvSpPr>
        <p:spPr>
          <a:xfrm>
            <a:off x="1282995" y="3905370"/>
            <a:ext cx="100708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American Typewriter" panose="02090604020004020304" pitchFamily="18" charset="77"/>
              </a:rPr>
              <a:t>forgot to open outlook.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37B8FD-3BFA-2349-90B5-3001E1CC0580}"/>
              </a:ext>
            </a:extLst>
          </p:cNvPr>
          <p:cNvSpPr/>
          <p:nvPr/>
        </p:nvSpPr>
        <p:spPr>
          <a:xfrm>
            <a:off x="5705412" y="3992654"/>
            <a:ext cx="1297460" cy="573304"/>
          </a:xfrm>
          <a:prstGeom prst="rect">
            <a:avLst/>
          </a:prstGeom>
          <a:noFill/>
          <a:ln w="76200">
            <a:solidFill>
              <a:srgbClr val="CD5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AEFD6B-06DF-674C-AE68-9C99B34A371A}"/>
              </a:ext>
            </a:extLst>
          </p:cNvPr>
          <p:cNvSpPr txBox="1"/>
          <p:nvPr/>
        </p:nvSpPr>
        <p:spPr>
          <a:xfrm>
            <a:off x="5592543" y="4618710"/>
            <a:ext cx="1551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D5400"/>
                </a:solidFill>
              </a:rPr>
              <a:t>DIDN’T HAPPEN</a:t>
            </a:r>
          </a:p>
        </p:txBody>
      </p:sp>
    </p:spTree>
    <p:extLst>
      <p:ext uri="{BB962C8B-B14F-4D97-AF65-F5344CB8AC3E}">
        <p14:creationId xmlns:p14="http://schemas.microsoft.com/office/powerpoint/2010/main" val="411952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E1EF4-EAC7-9747-9FD5-955360009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Helvetica Neue" panose="02000503000000020004" pitchFamily="2" charset="0"/>
                <a:cs typeface="Helvetica Neue" panose="02000503000000020004" pitchFamily="2" charset="0"/>
              </a:rPr>
              <a:t>Event Factuality Datasets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39BF9-5168-8741-8B27-87B58D1CC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0026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Now a variety of datasets for training and testing EFP systems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8F275E-75A4-F54F-8347-FD2D0419BB9E}"/>
              </a:ext>
            </a:extLst>
          </p:cNvPr>
          <p:cNvSpPr/>
          <p:nvPr/>
        </p:nvSpPr>
        <p:spPr>
          <a:xfrm>
            <a:off x="1282994" y="2741588"/>
            <a:ext cx="1007080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 err="1"/>
              <a:t>FactBank</a:t>
            </a:r>
            <a:r>
              <a:rPr lang="en-US" sz="2800" dirty="0"/>
              <a:t> (9,761 predicates)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Sauri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&amp;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Pustejovsky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2009, 2012</a:t>
            </a:r>
          </a:p>
          <a:p>
            <a:pPr marL="514350" indent="-514350">
              <a:buAutoNum type="arabicPeriod"/>
            </a:pPr>
            <a:r>
              <a:rPr lang="en-US" sz="2800" dirty="0"/>
              <a:t>UW (13,644 predicates)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Lee et al. 2015</a:t>
            </a:r>
          </a:p>
          <a:p>
            <a:pPr marL="514350" indent="-514350">
              <a:buAutoNum type="arabicPeriod"/>
            </a:pPr>
            <a:r>
              <a:rPr lang="en-US" sz="2800" dirty="0"/>
              <a:t>MEANTIME (1,395 predicates)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Minard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et al. 2016 </a:t>
            </a:r>
          </a:p>
          <a:p>
            <a:pPr marL="514350" indent="-514350">
              <a:buAutoNum type="arabicPeriod"/>
            </a:pPr>
            <a:r>
              <a:rPr lang="en-US" sz="2800" dirty="0"/>
              <a:t>UDS (27,289 predicates)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White et al. 2016,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Rudinger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et al. 2018</a:t>
            </a:r>
          </a:p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	 </a:t>
            </a:r>
            <a:r>
              <a:rPr lang="en-US" sz="2400" dirty="0"/>
              <a:t>Available at </a:t>
            </a:r>
            <a:r>
              <a:rPr lang="en-US" sz="2400" b="1" dirty="0" err="1">
                <a:solidFill>
                  <a:srgbClr val="15437A"/>
                </a:solidFill>
              </a:rPr>
              <a:t>decomp.io</a:t>
            </a:r>
            <a:endParaRPr lang="en-US" sz="2400" b="1" dirty="0">
              <a:solidFill>
                <a:srgbClr val="15437A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B5240E-633A-FB43-BEE3-DB57618BF616}"/>
              </a:ext>
            </a:extLst>
          </p:cNvPr>
          <p:cNvSpPr/>
          <p:nvPr/>
        </p:nvSpPr>
        <p:spPr>
          <a:xfrm>
            <a:off x="838200" y="5075029"/>
            <a:ext cx="10515599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dirty="0"/>
          </a:p>
          <a:p>
            <a:r>
              <a:rPr lang="en-US" sz="2800" dirty="0"/>
              <a:t>Unified factuality representation [-3, 3] </a:t>
            </a:r>
          </a:p>
          <a:p>
            <a:pPr algn="r"/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Stanovsky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et al. 2017 (following Lee et al. 2015)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2766AE-9F91-754A-AAD8-039B84D4C66F}"/>
              </a:ext>
            </a:extLst>
          </p:cNvPr>
          <p:cNvSpPr/>
          <p:nvPr/>
        </p:nvSpPr>
        <p:spPr>
          <a:xfrm>
            <a:off x="1282992" y="4067502"/>
            <a:ext cx="8728111" cy="889323"/>
          </a:xfrm>
          <a:prstGeom prst="rect">
            <a:avLst/>
          </a:prstGeom>
          <a:noFill/>
          <a:ln w="76200">
            <a:solidFill>
              <a:srgbClr val="FADC4A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5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D7F65-FB82-9341-80B1-510EB1CA5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Event Factuality Prediction?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E0A4C-BA4C-CD4C-8FD3-962BBBB774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Unlike general natural language inference, EFP itself is relatively constrained.</a:t>
            </a:r>
          </a:p>
          <a:p>
            <a:pPr marL="514350" indent="-514350">
              <a:buAutoNum type="arabicPeriod"/>
            </a:pPr>
            <a:r>
              <a:rPr lang="en-US" dirty="0"/>
              <a:t>Best performing neural models for EFP are simple instances of common baseline models</a:t>
            </a:r>
          </a:p>
          <a:p>
            <a:pPr marL="514350" indent="-514350">
              <a:buAutoNum type="arabicPeriod"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50FD3B-E003-3C41-A07B-A54CA2D2CF65}"/>
              </a:ext>
            </a:extLst>
          </p:cNvPr>
          <p:cNvSpPr/>
          <p:nvPr/>
        </p:nvSpPr>
        <p:spPr>
          <a:xfrm>
            <a:off x="5863999" y="3165932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Rudinger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et al.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960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BB395-BAA0-F241-8BA2-A0FC0D68B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of the art for EFP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672322-43B6-854F-88EF-BC8D3FD8E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8218" y="3333583"/>
            <a:ext cx="2345136" cy="186090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31FD3CF-0882-3943-BEF4-F6B48687CA0C}"/>
              </a:ext>
            </a:extLst>
          </p:cNvPr>
          <p:cNvGrpSpPr/>
          <p:nvPr/>
        </p:nvGrpSpPr>
        <p:grpSpPr>
          <a:xfrm>
            <a:off x="1118052" y="2928087"/>
            <a:ext cx="6407911" cy="2287906"/>
            <a:chOff x="-2879269" y="2329345"/>
            <a:chExt cx="5872601" cy="20967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87EDBC8-5A30-E84A-896E-01BFB9D25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7342" y="3060140"/>
              <a:ext cx="2445990" cy="136598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BD432DD-6AD3-B74C-8671-8ED0DEF9B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879269" y="2329345"/>
              <a:ext cx="2445990" cy="2096777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9979E97-EFEC-8841-ADE7-6EA2CA0779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7858" y="2781228"/>
            <a:ext cx="414717" cy="4639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2E0630-F1DB-8F4D-A62E-08F1B4846F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0785" y="2781228"/>
            <a:ext cx="414726" cy="4639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30274B-2B25-EB40-974C-D0FC3A6BA3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4000" y="2340176"/>
            <a:ext cx="414717" cy="4639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48D749-DA6D-A947-88B0-0269838BB9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9870" y="3156224"/>
            <a:ext cx="414717" cy="4639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3024AA-8CAE-D741-8C5A-D5CF927FF4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4176" y="3156224"/>
            <a:ext cx="414726" cy="4639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0B52CE-5655-9C45-A9DC-6EE2BE4CCE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7124" y="2870550"/>
            <a:ext cx="414726" cy="4639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B36CC56-D554-DC42-8576-2BE8B3D4AEFF}"/>
              </a:ext>
            </a:extLst>
          </p:cNvPr>
          <p:cNvSpPr txBox="1"/>
          <p:nvPr/>
        </p:nvSpPr>
        <p:spPr>
          <a:xfrm>
            <a:off x="1661058" y="5272777"/>
            <a:ext cx="2301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Tree </a:t>
            </a:r>
            <a:r>
              <a:rPr lang="en-US" sz="2800" dirty="0" err="1"/>
              <a:t>biLSTM</a:t>
            </a:r>
            <a:endParaRPr lang="en-US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038585-2FE3-8146-8D18-80623EA383FA}"/>
              </a:ext>
            </a:extLst>
          </p:cNvPr>
          <p:cNvSpPr txBox="1"/>
          <p:nvPr/>
        </p:nvSpPr>
        <p:spPr>
          <a:xfrm>
            <a:off x="4786608" y="5272777"/>
            <a:ext cx="2564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Linear </a:t>
            </a:r>
            <a:r>
              <a:rPr lang="en-US" sz="2800" dirty="0" err="1"/>
              <a:t>biLSTM</a:t>
            </a:r>
            <a:endParaRPr lang="en-US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1EF378-D3E5-7B48-8182-41AB2258E04E}"/>
              </a:ext>
            </a:extLst>
          </p:cNvPr>
          <p:cNvSpPr txBox="1"/>
          <p:nvPr/>
        </p:nvSpPr>
        <p:spPr>
          <a:xfrm>
            <a:off x="8174423" y="5245942"/>
            <a:ext cx="2564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Hybrid </a:t>
            </a:r>
            <a:r>
              <a:rPr lang="en-US" sz="2800" dirty="0" err="1"/>
              <a:t>biLSTM</a:t>
            </a:r>
            <a:endParaRPr lang="en-US" sz="2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B0C030-D17B-C04D-9919-2228909553E6}"/>
              </a:ext>
            </a:extLst>
          </p:cNvPr>
          <p:cNvSpPr/>
          <p:nvPr/>
        </p:nvSpPr>
        <p:spPr>
          <a:xfrm>
            <a:off x="9710785" y="6271739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Rudinger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et al.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743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D7F65-FB82-9341-80B1-510EB1CA5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E0A4C-BA4C-CD4C-8FD3-962BBBB774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7755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Current SOTA neural models for EFP…</a:t>
            </a:r>
          </a:p>
          <a:p>
            <a:pPr marL="514350" indent="-514350">
              <a:buAutoNum type="arabicPeriod"/>
            </a:pPr>
            <a:r>
              <a:rPr lang="en-US" dirty="0"/>
              <a:t>…not robust to variation in lexical item and syntactic structure.</a:t>
            </a:r>
          </a:p>
          <a:p>
            <a:pPr marL="514350" indent="-514350">
              <a:buAutoNum type="arabicPeriod"/>
            </a:pPr>
            <a:r>
              <a:rPr lang="en-US" dirty="0"/>
              <a:t>…can’t correctly compute “inverse” inferences.</a:t>
            </a:r>
          </a:p>
          <a:p>
            <a:pPr marL="514350" indent="-51435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14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33B58-FB7B-744F-BDB1-4E9DEBEDA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B379F-93C0-774F-9C6E-23717666D5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i="1" dirty="0"/>
              <a:t> Background: </a:t>
            </a:r>
            <a:r>
              <a:rPr lang="en-US" dirty="0"/>
              <a:t>Event Factuality Prediction (EFP)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i="1" dirty="0"/>
              <a:t> New Dataset: </a:t>
            </a:r>
            <a:r>
              <a:rPr lang="en-US" dirty="0"/>
              <a:t>MegaVeridicality2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i="1" dirty="0"/>
              <a:t> Experiment: </a:t>
            </a:r>
            <a:r>
              <a:rPr lang="en-US" dirty="0"/>
              <a:t>SOTA EFP system on MegaVeridicality2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i="1" dirty="0"/>
              <a:t> Analysis: </a:t>
            </a:r>
            <a:r>
              <a:rPr lang="en-US" dirty="0"/>
              <a:t>what does SOTA system get wrong?</a:t>
            </a:r>
            <a:endParaRPr lang="en-US" i="1" dirty="0"/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70967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0505C-00B5-0C4B-BE95-2B0DE84D1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F9F62A-8E3E-2A47-88BA-02AD0C0C4B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MegaVeridicality2</a:t>
            </a:r>
          </a:p>
        </p:txBody>
      </p:sp>
    </p:spTree>
    <p:extLst>
      <p:ext uri="{BB962C8B-B14F-4D97-AF65-F5344CB8AC3E}">
        <p14:creationId xmlns:p14="http://schemas.microsoft.com/office/powerpoint/2010/main" val="4021073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965F1-D7D2-4748-BB58-6F3A2EC4C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MegaVeridicality</a:t>
            </a:r>
            <a:endParaRPr lang="en-US" sz="1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9A815E-5237-7B44-AD0E-24F299602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831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MegaVeridicality1</a:t>
            </a:r>
          </a:p>
          <a:p>
            <a:pPr marL="0" indent="0">
              <a:buNone/>
            </a:pPr>
            <a:r>
              <a:rPr lang="en-US" dirty="0"/>
              <a:t>Veridicality judgments for 517 verbs from the </a:t>
            </a:r>
            <a:r>
              <a:rPr lang="en-US" dirty="0" err="1"/>
              <a:t>MegaAcceptability</a:t>
            </a:r>
            <a:r>
              <a:rPr lang="en-US" dirty="0"/>
              <a:t> dataset based on acceptability in </a:t>
            </a:r>
            <a:r>
              <a:rPr lang="en-US" dirty="0">
                <a:latin typeface="American Typewriter" panose="02090604020004020304" pitchFamily="18" charset="77"/>
              </a:rPr>
              <a:t>[NP _</a:t>
            </a:r>
            <a:r>
              <a:rPr lang="en-US" dirty="0" err="1">
                <a:latin typeface="American Typewriter" panose="02090604020004020304" pitchFamily="18" charset="77"/>
              </a:rPr>
              <a:t>ed</a:t>
            </a:r>
            <a:r>
              <a:rPr lang="en-US" dirty="0">
                <a:latin typeface="American Typewriter" panose="02090604020004020304" pitchFamily="18" charset="77"/>
              </a:rPr>
              <a:t> that S] </a:t>
            </a:r>
            <a:r>
              <a:rPr lang="en-US" dirty="0"/>
              <a:t>and </a:t>
            </a:r>
            <a:r>
              <a:rPr lang="en-US" dirty="0">
                <a:latin typeface="American Typewriter" panose="02090604020004020304" pitchFamily="18" charset="77"/>
              </a:rPr>
              <a:t>[NP was _</a:t>
            </a:r>
            <a:r>
              <a:rPr lang="en-US" dirty="0" err="1">
                <a:latin typeface="American Typewriter" panose="02090604020004020304" pitchFamily="18" charset="77"/>
              </a:rPr>
              <a:t>ed</a:t>
            </a:r>
            <a:r>
              <a:rPr lang="en-US" dirty="0">
                <a:latin typeface="American Typewriter" panose="02090604020004020304" pitchFamily="18" charset="77"/>
              </a:rPr>
              <a:t> that S]</a:t>
            </a:r>
            <a:r>
              <a:rPr lang="en-US" dirty="0"/>
              <a:t> frames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White and Rawlins 2016, 2018</a:t>
            </a:r>
          </a:p>
        </p:txBody>
      </p:sp>
    </p:spTree>
    <p:extLst>
      <p:ext uri="{BB962C8B-B14F-4D97-AF65-F5344CB8AC3E}">
        <p14:creationId xmlns:p14="http://schemas.microsoft.com/office/powerpoint/2010/main" val="33144170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1C5FAA-C3E9-7948-925A-8886D60F24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6331" y="1191490"/>
            <a:ext cx="7061741" cy="4623154"/>
          </a:xfr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2259E4B-78BA-CE47-82EB-7D749B3DD7AF}"/>
              </a:ext>
            </a:extLst>
          </p:cNvPr>
          <p:cNvGrpSpPr/>
          <p:nvPr/>
        </p:nvGrpSpPr>
        <p:grpSpPr>
          <a:xfrm>
            <a:off x="3505200" y="595741"/>
            <a:ext cx="997527" cy="595749"/>
            <a:chOff x="3505200" y="595741"/>
            <a:chExt cx="997527" cy="59574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8BCB02A-14B2-0A43-875E-E148212F840C}"/>
                </a:ext>
              </a:extLst>
            </p:cNvPr>
            <p:cNvSpPr txBox="1"/>
            <p:nvPr/>
          </p:nvSpPr>
          <p:spPr>
            <a:xfrm>
              <a:off x="3505200" y="595741"/>
              <a:ext cx="9975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American Typewriter" panose="02090604020004020304" pitchFamily="18" charset="77"/>
                </a:rPr>
                <a:t>NP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CE53BFC-273C-A145-9EF7-FA400E30706A}"/>
                </a:ext>
              </a:extLst>
            </p:cNvPr>
            <p:cNvCxnSpPr>
              <a:cxnSpLocks/>
            </p:cNvCxnSpPr>
            <p:nvPr/>
          </p:nvCxnSpPr>
          <p:spPr>
            <a:xfrm>
              <a:off x="3505200" y="1191490"/>
              <a:ext cx="997527" cy="0"/>
            </a:xfrm>
            <a:prstGeom prst="line">
              <a:avLst/>
            </a:prstGeom>
            <a:ln w="76200">
              <a:solidFill>
                <a:srgbClr val="15437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32FF6B4-1A1A-E747-A77F-5D7EA3D42D14}"/>
              </a:ext>
            </a:extLst>
          </p:cNvPr>
          <p:cNvGrpSpPr/>
          <p:nvPr/>
        </p:nvGrpSpPr>
        <p:grpSpPr>
          <a:xfrm>
            <a:off x="4421640" y="595740"/>
            <a:ext cx="938031" cy="595750"/>
            <a:chOff x="4421640" y="595740"/>
            <a:chExt cx="938031" cy="59575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F355604-8CBF-F64F-8C6E-4ABACF9747A6}"/>
                </a:ext>
              </a:extLst>
            </p:cNvPr>
            <p:cNvSpPr txBox="1"/>
            <p:nvPr/>
          </p:nvSpPr>
          <p:spPr>
            <a:xfrm>
              <a:off x="4421640" y="595740"/>
              <a:ext cx="9380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American Typewriter" panose="02090604020004020304" pitchFamily="18" charset="77"/>
                </a:rPr>
                <a:t>_</a:t>
              </a:r>
              <a:r>
                <a:rPr lang="en-US" sz="3200" dirty="0" err="1">
                  <a:latin typeface="American Typewriter" panose="02090604020004020304" pitchFamily="18" charset="77"/>
                </a:rPr>
                <a:t>ed</a:t>
              </a:r>
              <a:endParaRPr lang="en-US" sz="3200" dirty="0">
                <a:latin typeface="American Typewriter" panose="02090604020004020304" pitchFamily="18" charset="77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BDB1EBB-4342-A64A-B955-E7D652BA1B44}"/>
                </a:ext>
              </a:extLst>
            </p:cNvPr>
            <p:cNvCxnSpPr>
              <a:cxnSpLocks/>
            </p:cNvCxnSpPr>
            <p:nvPr/>
          </p:nvCxnSpPr>
          <p:spPr>
            <a:xfrm>
              <a:off x="4585854" y="1191490"/>
              <a:ext cx="609601" cy="0"/>
            </a:xfrm>
            <a:prstGeom prst="line">
              <a:avLst/>
            </a:prstGeom>
            <a:ln w="76200">
              <a:solidFill>
                <a:srgbClr val="CD54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1D7A6EA-E6D3-2349-918E-B387E35EE3A1}"/>
              </a:ext>
            </a:extLst>
          </p:cNvPr>
          <p:cNvGrpSpPr/>
          <p:nvPr/>
        </p:nvGrpSpPr>
        <p:grpSpPr>
          <a:xfrm>
            <a:off x="5278583" y="595740"/>
            <a:ext cx="3782290" cy="595750"/>
            <a:chOff x="5278583" y="595740"/>
            <a:chExt cx="3782290" cy="59575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E23E207-7577-FE44-AA6B-276047968A6A}"/>
                </a:ext>
              </a:extLst>
            </p:cNvPr>
            <p:cNvSpPr txBox="1"/>
            <p:nvPr/>
          </p:nvSpPr>
          <p:spPr>
            <a:xfrm>
              <a:off x="5278583" y="595740"/>
              <a:ext cx="37822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American Typewriter" panose="02090604020004020304" pitchFamily="18" charset="77"/>
                </a:rPr>
                <a:t>that S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38C209C-3609-4346-9209-7CC3C7F428BD}"/>
                </a:ext>
              </a:extLst>
            </p:cNvPr>
            <p:cNvCxnSpPr>
              <a:cxnSpLocks/>
            </p:cNvCxnSpPr>
            <p:nvPr/>
          </p:nvCxnSpPr>
          <p:spPr>
            <a:xfrm>
              <a:off x="5292440" y="1191490"/>
              <a:ext cx="3768433" cy="0"/>
            </a:xfrm>
            <a:prstGeom prst="line">
              <a:avLst/>
            </a:prstGeom>
            <a:ln w="76200">
              <a:solidFill>
                <a:srgbClr val="FADC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40BBBF4-2003-C84D-85EF-831B2C7991A1}"/>
              </a:ext>
            </a:extLst>
          </p:cNvPr>
          <p:cNvGrpSpPr/>
          <p:nvPr/>
        </p:nvGrpSpPr>
        <p:grpSpPr>
          <a:xfrm>
            <a:off x="4041228" y="1702676"/>
            <a:ext cx="4435366" cy="819807"/>
            <a:chOff x="4041228" y="1702676"/>
            <a:chExt cx="4435366" cy="819807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9CB5223-FC22-7D4E-84F5-E1CB3EAAC841}"/>
                </a:ext>
              </a:extLst>
            </p:cNvPr>
            <p:cNvCxnSpPr/>
            <p:nvPr/>
          </p:nvCxnSpPr>
          <p:spPr>
            <a:xfrm flipV="1">
              <a:off x="7551683" y="1702676"/>
              <a:ext cx="0" cy="819807"/>
            </a:xfrm>
            <a:prstGeom prst="straightConnector1">
              <a:avLst/>
            </a:prstGeom>
            <a:ln w="76200">
              <a:solidFill>
                <a:srgbClr val="60127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FB37D75-E652-8A48-A0FF-F493671865C9}"/>
                </a:ext>
              </a:extLst>
            </p:cNvPr>
            <p:cNvCxnSpPr/>
            <p:nvPr/>
          </p:nvCxnSpPr>
          <p:spPr>
            <a:xfrm flipV="1">
              <a:off x="8476594" y="1702676"/>
              <a:ext cx="0" cy="819807"/>
            </a:xfrm>
            <a:prstGeom prst="straightConnector1">
              <a:avLst/>
            </a:prstGeom>
            <a:ln w="76200">
              <a:solidFill>
                <a:srgbClr val="60127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29EB82C-A9C1-C643-A1A9-0F8F59DA94A2}"/>
                </a:ext>
              </a:extLst>
            </p:cNvPr>
            <p:cNvCxnSpPr/>
            <p:nvPr/>
          </p:nvCxnSpPr>
          <p:spPr>
            <a:xfrm flipV="1">
              <a:off x="4041228" y="1702676"/>
              <a:ext cx="0" cy="819807"/>
            </a:xfrm>
            <a:prstGeom prst="straightConnector1">
              <a:avLst/>
            </a:prstGeom>
            <a:ln w="76200">
              <a:solidFill>
                <a:srgbClr val="60127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1886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30D0A-92BD-8943-BBC2-B32244BA1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Coauthors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28A367-8FC2-E940-938A-72FB3AD08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2309478"/>
            <a:ext cx="2743200" cy="2743200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A5F32D-DAD8-1749-97B1-07AFAC440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3687" y="2321314"/>
            <a:ext cx="2743200" cy="2743200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C8195D-E366-8C4A-94D6-3BC04D619D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97" r="4468"/>
          <a:stretch/>
        </p:blipFill>
        <p:spPr>
          <a:xfrm>
            <a:off x="1045792" y="2321314"/>
            <a:ext cx="2733315" cy="2743200"/>
          </a:xfrm>
          <a:prstGeom prst="ellipse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09B2BA-BA27-1143-9EE1-8A97AEAA6916}"/>
              </a:ext>
            </a:extLst>
          </p:cNvPr>
          <p:cNvSpPr txBox="1"/>
          <p:nvPr/>
        </p:nvSpPr>
        <p:spPr>
          <a:xfrm>
            <a:off x="174575" y="5263889"/>
            <a:ext cx="4475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Rachel </a:t>
            </a:r>
            <a:r>
              <a:rPr lang="en-US" sz="3200" dirty="0" err="1"/>
              <a:t>Rudinger</a:t>
            </a:r>
            <a:endParaRPr lang="en-US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6FF0BD-CE7F-2B42-9441-F8B33E200366}"/>
              </a:ext>
            </a:extLst>
          </p:cNvPr>
          <p:cNvSpPr txBox="1"/>
          <p:nvPr/>
        </p:nvSpPr>
        <p:spPr>
          <a:xfrm>
            <a:off x="7880251" y="5263889"/>
            <a:ext cx="4475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Ben Van </a:t>
            </a:r>
            <a:r>
              <a:rPr lang="en-US" sz="3200" dirty="0" err="1"/>
              <a:t>Durme</a:t>
            </a:r>
            <a:endParaRPr lang="en-US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2887DF-4BB0-C84D-8CB5-1AC229A4B384}"/>
              </a:ext>
            </a:extLst>
          </p:cNvPr>
          <p:cNvSpPr txBox="1"/>
          <p:nvPr/>
        </p:nvSpPr>
        <p:spPr>
          <a:xfrm>
            <a:off x="4027413" y="5275725"/>
            <a:ext cx="4475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Kyle Rawlins</a:t>
            </a:r>
          </a:p>
        </p:txBody>
      </p:sp>
    </p:spTree>
    <p:extLst>
      <p:ext uri="{BB962C8B-B14F-4D97-AF65-F5344CB8AC3E}">
        <p14:creationId xmlns:p14="http://schemas.microsoft.com/office/powerpoint/2010/main" val="175332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C3C25B-D1AC-C545-B910-68FE6DC93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429" y="1177637"/>
            <a:ext cx="7684453" cy="464127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02D6D9E-1469-E54E-9A00-A1845E1CFEE4}"/>
              </a:ext>
            </a:extLst>
          </p:cNvPr>
          <p:cNvGrpSpPr/>
          <p:nvPr/>
        </p:nvGrpSpPr>
        <p:grpSpPr>
          <a:xfrm>
            <a:off x="3976254" y="586630"/>
            <a:ext cx="1911927" cy="1075915"/>
            <a:chOff x="3976254" y="586630"/>
            <a:chExt cx="1911927" cy="107591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213E9E7-56AB-D74A-B074-C7B1F5015A57}"/>
                </a:ext>
              </a:extLst>
            </p:cNvPr>
            <p:cNvSpPr/>
            <p:nvPr/>
          </p:nvSpPr>
          <p:spPr>
            <a:xfrm>
              <a:off x="4544291" y="1288472"/>
              <a:ext cx="775854" cy="374073"/>
            </a:xfrm>
            <a:prstGeom prst="rect">
              <a:avLst/>
            </a:prstGeom>
            <a:noFill/>
            <a:ln w="57150">
              <a:solidFill>
                <a:srgbClr val="CD54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CD54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B83750C-6281-D640-9C32-8914F0662A91}"/>
                </a:ext>
              </a:extLst>
            </p:cNvPr>
            <p:cNvSpPr txBox="1"/>
            <p:nvPr/>
          </p:nvSpPr>
          <p:spPr>
            <a:xfrm>
              <a:off x="3976254" y="586630"/>
              <a:ext cx="19119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matrix polarity= </a:t>
              </a:r>
              <a:r>
                <a:rPr lang="en-US" b="1" dirty="0">
                  <a:solidFill>
                    <a:srgbClr val="CD5400"/>
                  </a:solidFill>
                </a:rPr>
                <a:t>negative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529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1C5FAA-C3E9-7948-925A-8886D60F24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6331" y="1191490"/>
            <a:ext cx="7061741" cy="462315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D714EF-1C72-6648-AAD7-4D5375B414CB}"/>
              </a:ext>
            </a:extLst>
          </p:cNvPr>
          <p:cNvSpPr txBox="1"/>
          <p:nvPr/>
        </p:nvSpPr>
        <p:spPr>
          <a:xfrm>
            <a:off x="3976254" y="586630"/>
            <a:ext cx="1911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matrix polarity= </a:t>
            </a:r>
            <a:r>
              <a:rPr lang="en-US" b="1" dirty="0">
                <a:solidFill>
                  <a:srgbClr val="15437A"/>
                </a:solidFill>
              </a:rPr>
              <a:t>positive</a:t>
            </a:r>
          </a:p>
        </p:txBody>
      </p:sp>
    </p:spTree>
    <p:extLst>
      <p:ext uri="{BB962C8B-B14F-4D97-AF65-F5344CB8AC3E}">
        <p14:creationId xmlns:p14="http://schemas.microsoft.com/office/powerpoint/2010/main" val="297904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965F1-D7D2-4748-BB58-6F3A2EC4C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MegaVeridicality</a:t>
            </a:r>
            <a:endParaRPr lang="en-US" sz="1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9A815E-5237-7B44-AD0E-24F299602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831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MegaVeridicality1</a:t>
            </a:r>
          </a:p>
          <a:p>
            <a:pPr marL="0" indent="0">
              <a:buNone/>
            </a:pPr>
            <a:r>
              <a:rPr lang="en-US" dirty="0"/>
              <a:t>Veridicality judgments for 517 verbs from the </a:t>
            </a:r>
            <a:r>
              <a:rPr lang="en-US" dirty="0" err="1"/>
              <a:t>MegaAcceptability</a:t>
            </a:r>
            <a:r>
              <a:rPr lang="en-US" dirty="0"/>
              <a:t> dataset based on acceptability in </a:t>
            </a:r>
            <a:r>
              <a:rPr lang="en-US" dirty="0">
                <a:latin typeface="American Typewriter" panose="02090604020004020304" pitchFamily="18" charset="77"/>
              </a:rPr>
              <a:t>[NP _ that S] </a:t>
            </a:r>
            <a:r>
              <a:rPr lang="en-US" dirty="0"/>
              <a:t>and </a:t>
            </a:r>
            <a:r>
              <a:rPr lang="en-US" dirty="0">
                <a:latin typeface="American Typewriter" panose="02090604020004020304" pitchFamily="18" charset="77"/>
              </a:rPr>
              <a:t>[NP was _</a:t>
            </a:r>
            <a:r>
              <a:rPr lang="en-US" dirty="0" err="1">
                <a:latin typeface="American Typewriter" panose="02090604020004020304" pitchFamily="18" charset="77"/>
              </a:rPr>
              <a:t>ed</a:t>
            </a:r>
            <a:r>
              <a:rPr lang="en-US" dirty="0">
                <a:latin typeface="American Typewriter" panose="02090604020004020304" pitchFamily="18" charset="77"/>
              </a:rPr>
              <a:t> that S]</a:t>
            </a:r>
            <a:r>
              <a:rPr lang="en-US" dirty="0"/>
              <a:t> frames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White and Rawlins 2016, 2018</a:t>
            </a:r>
          </a:p>
        </p:txBody>
      </p:sp>
    </p:spTree>
    <p:extLst>
      <p:ext uri="{BB962C8B-B14F-4D97-AF65-F5344CB8AC3E}">
        <p14:creationId xmlns:p14="http://schemas.microsoft.com/office/powerpoint/2010/main" val="36627927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965F1-D7D2-4748-BB58-6F3A2EC4C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MegaVeridicality</a:t>
            </a:r>
            <a:endParaRPr lang="en-US" sz="1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9A815E-5237-7B44-AD0E-24F299602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831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MegaVeridicality1</a:t>
            </a:r>
          </a:p>
          <a:p>
            <a:pPr marL="0" indent="0">
              <a:buNone/>
            </a:pPr>
            <a:r>
              <a:rPr lang="en-US" dirty="0"/>
              <a:t>Veridicality judgments for 517 verbs from the </a:t>
            </a:r>
            <a:r>
              <a:rPr lang="en-US" dirty="0" err="1"/>
              <a:t>MegaAcceptability</a:t>
            </a:r>
            <a:r>
              <a:rPr lang="en-US" dirty="0"/>
              <a:t> dataset based on acceptability in </a:t>
            </a:r>
            <a:r>
              <a:rPr lang="en-US" dirty="0">
                <a:latin typeface="American Typewriter" panose="02090604020004020304" pitchFamily="18" charset="77"/>
              </a:rPr>
              <a:t>[NP _ that S] </a:t>
            </a:r>
            <a:r>
              <a:rPr lang="en-US" dirty="0"/>
              <a:t>and </a:t>
            </a:r>
            <a:r>
              <a:rPr lang="en-US" dirty="0">
                <a:latin typeface="American Typewriter" panose="02090604020004020304" pitchFamily="18" charset="77"/>
              </a:rPr>
              <a:t>[NP was _</a:t>
            </a:r>
            <a:r>
              <a:rPr lang="en-US" dirty="0" err="1">
                <a:latin typeface="American Typewriter" panose="02090604020004020304" pitchFamily="18" charset="77"/>
              </a:rPr>
              <a:t>ed</a:t>
            </a:r>
            <a:r>
              <a:rPr lang="en-US" dirty="0">
                <a:latin typeface="American Typewriter" panose="02090604020004020304" pitchFamily="18" charset="77"/>
              </a:rPr>
              <a:t> that S]</a:t>
            </a:r>
            <a:r>
              <a:rPr lang="en-US" dirty="0"/>
              <a:t> frames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White and Rawlins 2016, 2018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AFEEB9-0BDD-994A-A4DA-D2CD61DB4762}"/>
              </a:ext>
            </a:extLst>
          </p:cNvPr>
          <p:cNvSpPr txBox="1">
            <a:spLocks/>
          </p:cNvSpPr>
          <p:nvPr/>
        </p:nvSpPr>
        <p:spPr>
          <a:xfrm>
            <a:off x="838200" y="3945370"/>
            <a:ext cx="10515600" cy="2593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MegaVeridicality2</a:t>
            </a:r>
          </a:p>
          <a:p>
            <a:pPr marL="0" indent="0">
              <a:buNone/>
            </a:pPr>
            <a:r>
              <a:rPr lang="en-US" dirty="0"/>
              <a:t>Extend MegaVeridicality1 with 603 verb types from </a:t>
            </a:r>
            <a:r>
              <a:rPr lang="en-US" dirty="0" err="1"/>
              <a:t>MegaAcceptability</a:t>
            </a:r>
            <a:r>
              <a:rPr lang="en-US" dirty="0"/>
              <a:t> based on acceptability in 7 frames involving infinitival complements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3440B4-A3E4-E945-935E-A5C0CEAE2084}"/>
              </a:ext>
            </a:extLst>
          </p:cNvPr>
          <p:cNvSpPr txBox="1"/>
          <p:nvPr/>
        </p:nvSpPr>
        <p:spPr>
          <a:xfrm>
            <a:off x="4130567" y="5728450"/>
            <a:ext cx="6633536" cy="646331"/>
          </a:xfrm>
          <a:prstGeom prst="rect">
            <a:avLst/>
          </a:prstGeom>
          <a:noFill/>
          <a:ln w="76200">
            <a:solidFill>
              <a:srgbClr val="FADC4A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Available at </a:t>
            </a:r>
            <a:r>
              <a:rPr lang="en-US" sz="3600" b="1" dirty="0" err="1">
                <a:solidFill>
                  <a:srgbClr val="15437A"/>
                </a:solidFill>
              </a:rPr>
              <a:t>megaattitude.io</a:t>
            </a:r>
            <a:endParaRPr lang="en-US" sz="3600" b="1" dirty="0">
              <a:solidFill>
                <a:srgbClr val="1543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42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98473-6B08-374C-ADAA-AF71DC02C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FC8ED-0B7A-1B46-89B2-46CACDF10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2644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American Typewriter" panose="02090604020004020304" pitchFamily="18" charset="77"/>
              </a:rPr>
              <a:t>NP _</a:t>
            </a:r>
            <a:r>
              <a:rPr lang="en-US" b="1" dirty="0" err="1">
                <a:latin typeface="American Typewriter" panose="02090604020004020304" pitchFamily="18" charset="77"/>
              </a:rPr>
              <a:t>ed</a:t>
            </a:r>
            <a:r>
              <a:rPr lang="en-US" b="1" dirty="0">
                <a:latin typeface="American Typewriter" panose="02090604020004020304" pitchFamily="18" charset="77"/>
              </a:rPr>
              <a:t> for NP to VP</a:t>
            </a:r>
          </a:p>
          <a:p>
            <a:pPr marL="0" indent="0">
              <a:buNone/>
            </a:pPr>
            <a:r>
              <a:rPr lang="en-US" dirty="0"/>
              <a:t>Someone {wanted, didn’t want} for a particular thing to happen.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FEF3D9-DAB8-7C44-A02D-C54503CD3D27}"/>
              </a:ext>
            </a:extLst>
          </p:cNvPr>
          <p:cNvSpPr/>
          <p:nvPr/>
        </p:nvSpPr>
        <p:spPr>
          <a:xfrm>
            <a:off x="838200" y="3223290"/>
            <a:ext cx="110805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merican Typewriter" panose="02090604020004020304" pitchFamily="18" charset="77"/>
              </a:rPr>
              <a:t>NP _</a:t>
            </a:r>
            <a:r>
              <a:rPr lang="en-US" sz="2800" b="1" dirty="0" err="1">
                <a:latin typeface="American Typewriter" panose="02090604020004020304" pitchFamily="18" charset="77"/>
              </a:rPr>
              <a:t>ed</a:t>
            </a:r>
            <a:r>
              <a:rPr lang="en-US" sz="2800" b="1" dirty="0">
                <a:latin typeface="American Typewriter" panose="02090604020004020304" pitchFamily="18" charset="77"/>
              </a:rPr>
              <a:t> NP to VP[+</a:t>
            </a:r>
            <a:r>
              <a:rPr lang="en-US" sz="2800" b="1" dirty="0" err="1">
                <a:latin typeface="American Typewriter" panose="02090604020004020304" pitchFamily="18" charset="77"/>
              </a:rPr>
              <a:t>ev</a:t>
            </a:r>
            <a:r>
              <a:rPr lang="en-US" sz="2800" b="1" dirty="0">
                <a:latin typeface="American Typewriter" panose="02090604020004020304" pitchFamily="18" charset="77"/>
              </a:rPr>
              <a:t>]</a:t>
            </a:r>
          </a:p>
          <a:p>
            <a:r>
              <a:rPr lang="en-US" sz="2800" dirty="0"/>
              <a:t>Someone {told, didn’t tell} a particular person to do a particular thing.</a:t>
            </a:r>
          </a:p>
          <a:p>
            <a:endParaRPr lang="en-US" sz="2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CA9817-3C03-554B-958A-F9D2C34E74F0}"/>
              </a:ext>
            </a:extLst>
          </p:cNvPr>
          <p:cNvSpPr/>
          <p:nvPr/>
        </p:nvSpPr>
        <p:spPr>
          <a:xfrm>
            <a:off x="838199" y="4608285"/>
            <a:ext cx="110805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merican Typewriter" panose="02090604020004020304" pitchFamily="18" charset="77"/>
              </a:rPr>
              <a:t>NP _</a:t>
            </a:r>
            <a:r>
              <a:rPr lang="en-US" sz="2800" b="1" dirty="0" err="1">
                <a:latin typeface="American Typewriter" panose="02090604020004020304" pitchFamily="18" charset="77"/>
              </a:rPr>
              <a:t>ed</a:t>
            </a:r>
            <a:r>
              <a:rPr lang="en-US" sz="2800" b="1" dirty="0">
                <a:latin typeface="American Typewriter" panose="02090604020004020304" pitchFamily="18" charset="77"/>
              </a:rPr>
              <a:t> to VP[-</a:t>
            </a:r>
            <a:r>
              <a:rPr lang="en-US" sz="2800" b="1" dirty="0" err="1">
                <a:latin typeface="American Typewriter" panose="02090604020004020304" pitchFamily="18" charset="77"/>
              </a:rPr>
              <a:t>ev</a:t>
            </a:r>
            <a:r>
              <a:rPr lang="en-US" sz="2800" b="1" dirty="0">
                <a:latin typeface="American Typewriter" panose="02090604020004020304" pitchFamily="18" charset="77"/>
              </a:rPr>
              <a:t>]</a:t>
            </a:r>
          </a:p>
          <a:p>
            <a:r>
              <a:rPr lang="en-US" sz="2800" dirty="0"/>
              <a:t>A particular person {hoped, didn’t hope} to have a particular thing.</a:t>
            </a:r>
          </a:p>
        </p:txBody>
      </p:sp>
    </p:spTree>
    <p:extLst>
      <p:ext uri="{BB962C8B-B14F-4D97-AF65-F5344CB8AC3E}">
        <p14:creationId xmlns:p14="http://schemas.microsoft.com/office/powerpoint/2010/main" val="290652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BC2F7-C755-CA4B-945B-24A257C33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Verbs in MegaVeridicality2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AF9BF3-AC45-C248-AD25-B9BDB61833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2777" y="1411754"/>
            <a:ext cx="6347901" cy="5078321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529375-B601-C049-84AA-072AB9FC3B49}"/>
              </a:ext>
            </a:extLst>
          </p:cNvPr>
          <p:cNvSpPr/>
          <p:nvPr/>
        </p:nvSpPr>
        <p:spPr>
          <a:xfrm>
            <a:off x="3610303" y="1529255"/>
            <a:ext cx="5590375" cy="43828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95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BC2F7-C755-CA4B-945B-24A257C33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Verbs in MegaVeridicality2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AF9BF3-AC45-C248-AD25-B9BDB61833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5382" y="1411754"/>
            <a:ext cx="6982691" cy="5078320"/>
          </a:xfr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4A9DF55-26E3-A04F-B912-21EC39181F06}"/>
              </a:ext>
            </a:extLst>
          </p:cNvPr>
          <p:cNvGrpSpPr/>
          <p:nvPr/>
        </p:nvGrpSpPr>
        <p:grpSpPr>
          <a:xfrm>
            <a:off x="4655127" y="1510144"/>
            <a:ext cx="7100455" cy="734291"/>
            <a:chOff x="4655127" y="1510144"/>
            <a:chExt cx="7100455" cy="73429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7532DA9-AED4-E74E-A567-7BED507E3628}"/>
                </a:ext>
              </a:extLst>
            </p:cNvPr>
            <p:cNvSpPr/>
            <p:nvPr/>
          </p:nvSpPr>
          <p:spPr>
            <a:xfrm>
              <a:off x="4655127" y="1510144"/>
              <a:ext cx="858982" cy="734291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A3217F2-A719-0D44-94E5-356612DEB1C4}"/>
                </a:ext>
              </a:extLst>
            </p:cNvPr>
            <p:cNvSpPr txBox="1"/>
            <p:nvPr/>
          </p:nvSpPr>
          <p:spPr>
            <a:xfrm>
              <a:off x="8555182" y="1615679"/>
              <a:ext cx="3200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MegaVeridicality1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ECFBDAF-C71A-3D43-8119-23D66C08394A}"/>
                </a:ext>
              </a:extLst>
            </p:cNvPr>
            <p:cNvCxnSpPr>
              <a:stCxn id="3" idx="3"/>
              <a:endCxn id="4" idx="1"/>
            </p:cNvCxnSpPr>
            <p:nvPr/>
          </p:nvCxnSpPr>
          <p:spPr>
            <a:xfrm flipV="1">
              <a:off x="5514109" y="1877289"/>
              <a:ext cx="3041073" cy="1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2443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44996-4A9B-9449-BCB9-3F4CDA4B7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collection + postprocessing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CFAF06-3905-194D-82DB-E77247430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2,850 items randomly partitioned into 50 lists of 57</a:t>
            </a:r>
          </a:p>
          <a:p>
            <a:r>
              <a:rPr lang="en-US" dirty="0"/>
              <a:t>10 responses per item from 10 different crowdsource workers</a:t>
            </a:r>
          </a:p>
          <a:p>
            <a:r>
              <a:rPr lang="en-US" dirty="0"/>
              <a:t>Responses for each item (</a:t>
            </a:r>
            <a:r>
              <a:rPr lang="en-US" dirty="0" err="1"/>
              <a:t>verb+frame+matrix</a:t>
            </a:r>
            <a:r>
              <a:rPr lang="en-US" dirty="0"/>
              <a:t>) mapped to single continuous number using ordinal mixed effects model</a:t>
            </a:r>
          </a:p>
          <a:p>
            <a:pPr lvl="1"/>
            <a:r>
              <a:rPr lang="en-US" dirty="0"/>
              <a:t>Like </a:t>
            </a:r>
            <a:r>
              <a:rPr lang="en-US" i="1" dirty="0"/>
              <a:t>z</a:t>
            </a:r>
            <a:r>
              <a:rPr lang="en-US" dirty="0"/>
              <a:t>-scoring, controls for annotator variability in use of scale</a:t>
            </a:r>
          </a:p>
        </p:txBody>
      </p:sp>
    </p:spTree>
    <p:extLst>
      <p:ext uri="{BB962C8B-B14F-4D97-AF65-F5344CB8AC3E}">
        <p14:creationId xmlns:p14="http://schemas.microsoft.com/office/powerpoint/2010/main" val="11587220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17363-69CF-9140-8310-28047A44B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F0DE29-B17F-C04C-8476-0F75B602EA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SOTA EFP system on MegaVeridicality2</a:t>
            </a:r>
          </a:p>
        </p:txBody>
      </p:sp>
    </p:spTree>
    <p:extLst>
      <p:ext uri="{BB962C8B-B14F-4D97-AF65-F5344CB8AC3E}">
        <p14:creationId xmlns:p14="http://schemas.microsoft.com/office/powerpoint/2010/main" val="25241348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01263-2C1E-0D49-81F9-D8443C3F3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40ECB7-E1BF-9342-A1E1-5F00DFA36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01208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Predict factuality of event described by embedded predicate in all MegaVeridicality2 sentences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i="1" dirty="0"/>
              <a:t>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merican Typewriter" panose="02090604020004020304" pitchFamily="18" charset="77"/>
              </a:rPr>
              <a:t>s/a particular person/someone/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	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merican Typewriter" panose="02090604020004020304" pitchFamily="18" charset="77"/>
              </a:rPr>
              <a:t>s/a particular thing/something/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BFF3AF-5A64-4642-9D92-518139E976B2}"/>
              </a:ext>
            </a:extLst>
          </p:cNvPr>
          <p:cNvSpPr/>
          <p:nvPr/>
        </p:nvSpPr>
        <p:spPr>
          <a:xfrm>
            <a:off x="983446" y="4331042"/>
            <a:ext cx="102258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American Typewriter" panose="02090604020004020304" pitchFamily="18" charset="77"/>
              </a:rPr>
              <a:t>Someone knew that something happened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952BE3-A7E3-F647-B42D-F24FE653171E}"/>
              </a:ext>
            </a:extLst>
          </p:cNvPr>
          <p:cNvSpPr/>
          <p:nvPr/>
        </p:nvSpPr>
        <p:spPr>
          <a:xfrm>
            <a:off x="8606265" y="4414099"/>
            <a:ext cx="2571481" cy="573304"/>
          </a:xfrm>
          <a:prstGeom prst="rect">
            <a:avLst/>
          </a:prstGeom>
          <a:noFill/>
          <a:ln w="76200">
            <a:solidFill>
              <a:srgbClr val="CD5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9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303D0-5118-7B40-BF36-89A440925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All data freely available!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362B205-A005-454C-9F67-B77C17A05AA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10588" y="2959763"/>
            <a:ext cx="2695076" cy="2695076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2880ABB-8E06-184E-91FB-EC5EB9466D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83387" y="2971794"/>
            <a:ext cx="2685686" cy="2695077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D44655-2ABF-4443-88E4-F9642AE0B1B5}"/>
              </a:ext>
            </a:extLst>
          </p:cNvPr>
          <p:cNvSpPr txBox="1"/>
          <p:nvPr/>
        </p:nvSpPr>
        <p:spPr>
          <a:xfrm>
            <a:off x="1620253" y="1699276"/>
            <a:ext cx="44757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Decompositional</a:t>
            </a:r>
            <a:r>
              <a:rPr lang="en-US" sz="3600" dirty="0"/>
              <a:t> Semantics Initiative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06A7AB-7291-2747-AC82-9CFE38364CBA}"/>
              </a:ext>
            </a:extLst>
          </p:cNvPr>
          <p:cNvSpPr txBox="1"/>
          <p:nvPr/>
        </p:nvSpPr>
        <p:spPr>
          <a:xfrm>
            <a:off x="6288356" y="1702103"/>
            <a:ext cx="44757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MegaAttitude</a:t>
            </a:r>
            <a:r>
              <a:rPr lang="en-US" sz="3600" dirty="0"/>
              <a:t> </a:t>
            </a:r>
          </a:p>
          <a:p>
            <a:pPr algn="ctr"/>
            <a:r>
              <a:rPr lang="en-US" sz="3600" dirty="0"/>
              <a:t>Project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A5A433-5C1C-C341-95FB-CA0634876777}"/>
              </a:ext>
            </a:extLst>
          </p:cNvPr>
          <p:cNvSpPr txBox="1"/>
          <p:nvPr/>
        </p:nvSpPr>
        <p:spPr>
          <a:xfrm>
            <a:off x="1620252" y="5728450"/>
            <a:ext cx="4475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15437A"/>
                </a:solidFill>
              </a:rPr>
              <a:t>decomp.io</a:t>
            </a:r>
            <a:endParaRPr lang="en-US" sz="3600" b="1" dirty="0">
              <a:solidFill>
                <a:srgbClr val="15437A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2EA653-FA22-294F-85FC-FF3BD3825EF0}"/>
              </a:ext>
            </a:extLst>
          </p:cNvPr>
          <p:cNvSpPr txBox="1"/>
          <p:nvPr/>
        </p:nvSpPr>
        <p:spPr>
          <a:xfrm>
            <a:off x="6288355" y="5728450"/>
            <a:ext cx="4475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15437A"/>
                </a:solidFill>
              </a:rPr>
              <a:t>megaattitude.io</a:t>
            </a:r>
            <a:endParaRPr lang="en-US" sz="3600" b="1" dirty="0">
              <a:solidFill>
                <a:srgbClr val="1543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95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01263-2C1E-0D49-81F9-D8443C3F3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A53427-1795-C845-B6F4-EEBB6D4B4045}"/>
              </a:ext>
            </a:extLst>
          </p:cNvPr>
          <p:cNvSpPr/>
          <p:nvPr/>
        </p:nvSpPr>
        <p:spPr>
          <a:xfrm>
            <a:off x="838199" y="2072561"/>
            <a:ext cx="105156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Metric: </a:t>
            </a:r>
            <a:r>
              <a:rPr lang="en-US" sz="2800" dirty="0"/>
              <a:t>correlation between predicted and true factuality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CA7081-C4E4-7340-A9EA-BCF38830CBA1}"/>
              </a:ext>
            </a:extLst>
          </p:cNvPr>
          <p:cNvSpPr/>
          <p:nvPr/>
        </p:nvSpPr>
        <p:spPr>
          <a:xfrm>
            <a:off x="838200" y="3339445"/>
            <a:ext cx="10515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See paper for details on various experimental manipulations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Ablation experiments on predicate information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Various kinds of offline ensembles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Analysis of embedding space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78B066-EAF9-E944-9FC6-DA7D247BE92D}"/>
              </a:ext>
            </a:extLst>
          </p:cNvPr>
          <p:cNvSpPr/>
          <p:nvPr/>
        </p:nvSpPr>
        <p:spPr>
          <a:xfrm>
            <a:off x="4663938" y="2510335"/>
            <a:ext cx="62504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Lee et al. 2015,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Stanovsky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et al. 2017,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Rudinger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et al. 2018</a:t>
            </a:r>
          </a:p>
        </p:txBody>
      </p:sp>
    </p:spTree>
    <p:extLst>
      <p:ext uri="{BB962C8B-B14F-4D97-AF65-F5344CB8AC3E}">
        <p14:creationId xmlns:p14="http://schemas.microsoft.com/office/powerpoint/2010/main" val="185457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ED02C-0666-4345-B126-09E8DD038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Correlation: true v. predicted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2FE904-552B-1041-9E1D-CEC66E7D52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08909" y="1408546"/>
            <a:ext cx="8174181" cy="5449454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3D6AF56-1820-714E-A0D2-C77473FE1031}"/>
              </a:ext>
            </a:extLst>
          </p:cNvPr>
          <p:cNvSpPr/>
          <p:nvPr/>
        </p:nvSpPr>
        <p:spPr>
          <a:xfrm>
            <a:off x="7370618" y="1704543"/>
            <a:ext cx="1440873" cy="4391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A38E08-649A-4C4C-8870-02E3E46A9E28}"/>
              </a:ext>
            </a:extLst>
          </p:cNvPr>
          <p:cNvSpPr/>
          <p:nvPr/>
        </p:nvSpPr>
        <p:spPr>
          <a:xfrm>
            <a:off x="5777349" y="1704543"/>
            <a:ext cx="1440873" cy="4391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F1822E-65B3-9743-A617-2E3240253D1D}"/>
              </a:ext>
            </a:extLst>
          </p:cNvPr>
          <p:cNvSpPr/>
          <p:nvPr/>
        </p:nvSpPr>
        <p:spPr>
          <a:xfrm>
            <a:off x="4260278" y="1704543"/>
            <a:ext cx="1440873" cy="4391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3AE994-5BD2-AC41-80E4-A2D260E31EE5}"/>
              </a:ext>
            </a:extLst>
          </p:cNvPr>
          <p:cNvSpPr/>
          <p:nvPr/>
        </p:nvSpPr>
        <p:spPr>
          <a:xfrm>
            <a:off x="3733798" y="1704543"/>
            <a:ext cx="512625" cy="4391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7C09DE-9D5F-8A4C-9915-033B44DF87BD}"/>
              </a:ext>
            </a:extLst>
          </p:cNvPr>
          <p:cNvSpPr/>
          <p:nvPr/>
        </p:nvSpPr>
        <p:spPr>
          <a:xfrm>
            <a:off x="3228102" y="1704543"/>
            <a:ext cx="512625" cy="4391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66B15B-DDD9-8D4E-8BA2-EC7F1397428C}"/>
              </a:ext>
            </a:extLst>
          </p:cNvPr>
          <p:cNvSpPr/>
          <p:nvPr/>
        </p:nvSpPr>
        <p:spPr>
          <a:xfrm>
            <a:off x="2819393" y="1704543"/>
            <a:ext cx="512625" cy="4391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0292EF-2F5E-6648-B067-E5E402315CBE}"/>
              </a:ext>
            </a:extLst>
          </p:cNvPr>
          <p:cNvSpPr/>
          <p:nvPr/>
        </p:nvSpPr>
        <p:spPr>
          <a:xfrm>
            <a:off x="8884220" y="3769697"/>
            <a:ext cx="966362" cy="192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A9CA19-596C-7046-BB06-D8B577FC1595}"/>
              </a:ext>
            </a:extLst>
          </p:cNvPr>
          <p:cNvSpPr/>
          <p:nvPr/>
        </p:nvSpPr>
        <p:spPr>
          <a:xfrm>
            <a:off x="8884220" y="3940570"/>
            <a:ext cx="966362" cy="192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28DF45-E85E-6946-9CB0-046F6BAEB435}"/>
              </a:ext>
            </a:extLst>
          </p:cNvPr>
          <p:cNvSpPr/>
          <p:nvPr/>
        </p:nvSpPr>
        <p:spPr>
          <a:xfrm>
            <a:off x="8884220" y="4133273"/>
            <a:ext cx="966362" cy="192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552014-BDFE-5E4F-8AE9-4C028A3FA60D}"/>
              </a:ext>
            </a:extLst>
          </p:cNvPr>
          <p:cNvSpPr/>
          <p:nvPr/>
        </p:nvSpPr>
        <p:spPr>
          <a:xfrm>
            <a:off x="8899800" y="4304146"/>
            <a:ext cx="1283289" cy="192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B91301-EDB4-5640-986B-6926D82223A2}"/>
              </a:ext>
            </a:extLst>
          </p:cNvPr>
          <p:cNvSpPr/>
          <p:nvPr/>
        </p:nvSpPr>
        <p:spPr>
          <a:xfrm>
            <a:off x="8913665" y="3589732"/>
            <a:ext cx="966362" cy="192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521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ED02C-0666-4345-B126-09E8DD038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Correlation: true v. predicted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2FE904-552B-1041-9E1D-CEC66E7D52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08909" y="1408546"/>
            <a:ext cx="8174181" cy="5449454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3D6AF56-1820-714E-A0D2-C77473FE1031}"/>
              </a:ext>
            </a:extLst>
          </p:cNvPr>
          <p:cNvSpPr/>
          <p:nvPr/>
        </p:nvSpPr>
        <p:spPr>
          <a:xfrm>
            <a:off x="7370618" y="1704543"/>
            <a:ext cx="1440873" cy="4391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A38E08-649A-4C4C-8870-02E3E46A9E28}"/>
              </a:ext>
            </a:extLst>
          </p:cNvPr>
          <p:cNvSpPr/>
          <p:nvPr/>
        </p:nvSpPr>
        <p:spPr>
          <a:xfrm>
            <a:off x="5777349" y="1704543"/>
            <a:ext cx="1440873" cy="4391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F1822E-65B3-9743-A617-2E3240253D1D}"/>
              </a:ext>
            </a:extLst>
          </p:cNvPr>
          <p:cNvSpPr/>
          <p:nvPr/>
        </p:nvSpPr>
        <p:spPr>
          <a:xfrm>
            <a:off x="4260278" y="1704543"/>
            <a:ext cx="1440873" cy="4391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3AE994-5BD2-AC41-80E4-A2D260E31EE5}"/>
              </a:ext>
            </a:extLst>
          </p:cNvPr>
          <p:cNvSpPr/>
          <p:nvPr/>
        </p:nvSpPr>
        <p:spPr>
          <a:xfrm>
            <a:off x="3733798" y="1704543"/>
            <a:ext cx="512625" cy="4391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7C09DE-9D5F-8A4C-9915-033B44DF87BD}"/>
              </a:ext>
            </a:extLst>
          </p:cNvPr>
          <p:cNvSpPr/>
          <p:nvPr/>
        </p:nvSpPr>
        <p:spPr>
          <a:xfrm>
            <a:off x="3228102" y="1704543"/>
            <a:ext cx="512625" cy="4391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A9CA19-596C-7046-BB06-D8B577FC1595}"/>
              </a:ext>
            </a:extLst>
          </p:cNvPr>
          <p:cNvSpPr/>
          <p:nvPr/>
        </p:nvSpPr>
        <p:spPr>
          <a:xfrm>
            <a:off x="8884220" y="3952514"/>
            <a:ext cx="966362" cy="192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28DF45-E85E-6946-9CB0-046F6BAEB435}"/>
              </a:ext>
            </a:extLst>
          </p:cNvPr>
          <p:cNvSpPr/>
          <p:nvPr/>
        </p:nvSpPr>
        <p:spPr>
          <a:xfrm>
            <a:off x="8884220" y="4133273"/>
            <a:ext cx="966362" cy="192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552014-BDFE-5E4F-8AE9-4C028A3FA60D}"/>
              </a:ext>
            </a:extLst>
          </p:cNvPr>
          <p:cNvSpPr/>
          <p:nvPr/>
        </p:nvSpPr>
        <p:spPr>
          <a:xfrm>
            <a:off x="8899800" y="4304146"/>
            <a:ext cx="1283289" cy="192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5506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ED02C-0666-4345-B126-09E8DD038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Correlation: true v. predicted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2FE904-552B-1041-9E1D-CEC66E7D52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08909" y="1408546"/>
            <a:ext cx="8174181" cy="5449454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3D6AF56-1820-714E-A0D2-C77473FE1031}"/>
              </a:ext>
            </a:extLst>
          </p:cNvPr>
          <p:cNvSpPr/>
          <p:nvPr/>
        </p:nvSpPr>
        <p:spPr>
          <a:xfrm>
            <a:off x="7370618" y="1704543"/>
            <a:ext cx="1440873" cy="4391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A38E08-649A-4C4C-8870-02E3E46A9E28}"/>
              </a:ext>
            </a:extLst>
          </p:cNvPr>
          <p:cNvSpPr/>
          <p:nvPr/>
        </p:nvSpPr>
        <p:spPr>
          <a:xfrm>
            <a:off x="5777349" y="1704543"/>
            <a:ext cx="1440873" cy="4391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F1822E-65B3-9743-A617-2E3240253D1D}"/>
              </a:ext>
            </a:extLst>
          </p:cNvPr>
          <p:cNvSpPr/>
          <p:nvPr/>
        </p:nvSpPr>
        <p:spPr>
          <a:xfrm>
            <a:off x="4260278" y="1704543"/>
            <a:ext cx="1440873" cy="4391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3AE994-5BD2-AC41-80E4-A2D260E31EE5}"/>
              </a:ext>
            </a:extLst>
          </p:cNvPr>
          <p:cNvSpPr/>
          <p:nvPr/>
        </p:nvSpPr>
        <p:spPr>
          <a:xfrm>
            <a:off x="3718032" y="1704543"/>
            <a:ext cx="512625" cy="4391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28DF45-E85E-6946-9CB0-046F6BAEB435}"/>
              </a:ext>
            </a:extLst>
          </p:cNvPr>
          <p:cNvSpPr/>
          <p:nvPr/>
        </p:nvSpPr>
        <p:spPr>
          <a:xfrm>
            <a:off x="8884220" y="4117507"/>
            <a:ext cx="966362" cy="192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552014-BDFE-5E4F-8AE9-4C028A3FA60D}"/>
              </a:ext>
            </a:extLst>
          </p:cNvPr>
          <p:cNvSpPr/>
          <p:nvPr/>
        </p:nvSpPr>
        <p:spPr>
          <a:xfrm>
            <a:off x="8899800" y="4304146"/>
            <a:ext cx="1283289" cy="192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671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ED02C-0666-4345-B126-09E8DD038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Correlation: true v. predicted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2FE904-552B-1041-9E1D-CEC66E7D52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08909" y="1408546"/>
            <a:ext cx="8174181" cy="5449454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3D6AF56-1820-714E-A0D2-C77473FE1031}"/>
              </a:ext>
            </a:extLst>
          </p:cNvPr>
          <p:cNvSpPr/>
          <p:nvPr/>
        </p:nvSpPr>
        <p:spPr>
          <a:xfrm>
            <a:off x="7370618" y="1704543"/>
            <a:ext cx="1440873" cy="4391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A38E08-649A-4C4C-8870-02E3E46A9E28}"/>
              </a:ext>
            </a:extLst>
          </p:cNvPr>
          <p:cNvSpPr/>
          <p:nvPr/>
        </p:nvSpPr>
        <p:spPr>
          <a:xfrm>
            <a:off x="5777349" y="1704543"/>
            <a:ext cx="1440873" cy="4391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F1822E-65B3-9743-A617-2E3240253D1D}"/>
              </a:ext>
            </a:extLst>
          </p:cNvPr>
          <p:cNvSpPr/>
          <p:nvPr/>
        </p:nvSpPr>
        <p:spPr>
          <a:xfrm>
            <a:off x="4260278" y="1704543"/>
            <a:ext cx="1440873" cy="4391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552014-BDFE-5E4F-8AE9-4C028A3FA60D}"/>
              </a:ext>
            </a:extLst>
          </p:cNvPr>
          <p:cNvSpPr/>
          <p:nvPr/>
        </p:nvSpPr>
        <p:spPr>
          <a:xfrm>
            <a:off x="8899800" y="4292202"/>
            <a:ext cx="1283289" cy="192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4591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ED02C-0666-4345-B126-09E8DD038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Correlation: true v. predicted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2FE904-552B-1041-9E1D-CEC66E7D52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08909" y="1408546"/>
            <a:ext cx="8174181" cy="5449454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3D6AF56-1820-714E-A0D2-C77473FE1031}"/>
              </a:ext>
            </a:extLst>
          </p:cNvPr>
          <p:cNvSpPr/>
          <p:nvPr/>
        </p:nvSpPr>
        <p:spPr>
          <a:xfrm>
            <a:off x="7370618" y="1704543"/>
            <a:ext cx="1440873" cy="4391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552014-BDFE-5E4F-8AE9-4C028A3FA60D}"/>
              </a:ext>
            </a:extLst>
          </p:cNvPr>
          <p:cNvSpPr/>
          <p:nvPr/>
        </p:nvSpPr>
        <p:spPr>
          <a:xfrm>
            <a:off x="8899800" y="4292202"/>
            <a:ext cx="1283289" cy="192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8532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ED02C-0666-4345-B126-09E8DD038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Correlation: true v. predicted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2FE904-552B-1041-9E1D-CEC66E7D52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8909" y="1408546"/>
            <a:ext cx="8174181" cy="5449454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2A3E13A-FB65-C047-B11E-647A15B19B83}"/>
              </a:ext>
            </a:extLst>
          </p:cNvPr>
          <p:cNvSpPr/>
          <p:nvPr/>
        </p:nvSpPr>
        <p:spPr>
          <a:xfrm>
            <a:off x="8899800" y="4276436"/>
            <a:ext cx="1283289" cy="192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DC4822C-28F3-E94B-AD31-E95902171329}"/>
              </a:ext>
            </a:extLst>
          </p:cNvPr>
          <p:cNvGrpSpPr/>
          <p:nvPr/>
        </p:nvGrpSpPr>
        <p:grpSpPr>
          <a:xfrm>
            <a:off x="8258156" y="1704543"/>
            <a:ext cx="712668" cy="4391457"/>
            <a:chOff x="8258156" y="1704543"/>
            <a:chExt cx="712668" cy="439145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7B72C8B-5DD6-C440-8D7E-B433D09BF3AC}"/>
                </a:ext>
              </a:extLst>
            </p:cNvPr>
            <p:cNvSpPr/>
            <p:nvPr/>
          </p:nvSpPr>
          <p:spPr>
            <a:xfrm>
              <a:off x="8458199" y="1704543"/>
              <a:ext cx="512625" cy="43914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2BAC552-E009-7F4C-A33D-059E977A3EA1}"/>
                </a:ext>
              </a:extLst>
            </p:cNvPr>
            <p:cNvSpPr/>
            <p:nvPr/>
          </p:nvSpPr>
          <p:spPr>
            <a:xfrm>
              <a:off x="8258156" y="3057237"/>
              <a:ext cx="414790" cy="3648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805819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ED02C-0666-4345-B126-09E8DD038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Correlation: true v. predicted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2FE904-552B-1041-9E1D-CEC66E7D52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8909" y="1408546"/>
            <a:ext cx="8174181" cy="5449454"/>
          </a:xfrm>
        </p:spPr>
      </p:pic>
    </p:spTree>
    <p:extLst>
      <p:ext uri="{BB962C8B-B14F-4D97-AF65-F5344CB8AC3E}">
        <p14:creationId xmlns:p14="http://schemas.microsoft.com/office/powerpoint/2010/main" val="26426317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7CCD4-B7E1-0649-80C5-4EA59CF04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084F9-6216-AF4C-A715-D09C106DAB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SOTA EFP models are not robust to variation in lexical item and syntactic structure.</a:t>
            </a:r>
          </a:p>
        </p:txBody>
      </p:sp>
    </p:spTree>
    <p:extLst>
      <p:ext uri="{BB962C8B-B14F-4D97-AF65-F5344CB8AC3E}">
        <p14:creationId xmlns:p14="http://schemas.microsoft.com/office/powerpoint/2010/main" val="19703699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2AC80-4241-0741-8705-2FBB57C70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2D70A2-9367-AA41-9B64-46B93536FF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Where does the SOTA EFP system fail?</a:t>
            </a:r>
          </a:p>
        </p:txBody>
      </p:sp>
    </p:spTree>
    <p:extLst>
      <p:ext uri="{BB962C8B-B14F-4D97-AF65-F5344CB8AC3E}">
        <p14:creationId xmlns:p14="http://schemas.microsoft.com/office/powerpoint/2010/main" val="2383914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C6F9E-6ADB-484F-A81F-7F6C9ABE6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69329"/>
            <a:ext cx="10515600" cy="972754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Neural models are dominant among </a:t>
            </a:r>
            <a:r>
              <a:rPr lang="en-US" b="1" dirty="0">
                <a:solidFill>
                  <a:srgbClr val="CD5400"/>
                </a:solidFill>
              </a:rPr>
              <a:t>natural language inference </a:t>
            </a:r>
            <a:r>
              <a:rPr lang="en-US" dirty="0"/>
              <a:t>and </a:t>
            </a:r>
            <a:r>
              <a:rPr lang="en-US" b="1" dirty="0">
                <a:solidFill>
                  <a:srgbClr val="15437A"/>
                </a:solidFill>
              </a:rPr>
              <a:t>event extraction </a:t>
            </a:r>
            <a:r>
              <a:rPr lang="en-US" dirty="0"/>
              <a:t>systems.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7C414DF-2AFD-E34B-9D66-CFE44A4ED203}"/>
              </a:ext>
            </a:extLst>
          </p:cNvPr>
          <p:cNvGrpSpPr/>
          <p:nvPr/>
        </p:nvGrpSpPr>
        <p:grpSpPr>
          <a:xfrm>
            <a:off x="1355829" y="3909854"/>
            <a:ext cx="1529255" cy="2002221"/>
            <a:chOff x="1844566" y="3389586"/>
            <a:chExt cx="1529255" cy="200222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819A06-9CFF-C740-BDDD-E7D3777AA60C}"/>
                </a:ext>
              </a:extLst>
            </p:cNvPr>
            <p:cNvSpPr/>
            <p:nvPr/>
          </p:nvSpPr>
          <p:spPr>
            <a:xfrm>
              <a:off x="1844566" y="3389586"/>
              <a:ext cx="1529255" cy="200222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FF7A81B-CB39-A148-AA53-43EDA988CF2B}"/>
                </a:ext>
              </a:extLst>
            </p:cNvPr>
            <p:cNvCxnSpPr/>
            <p:nvPr/>
          </p:nvCxnSpPr>
          <p:spPr>
            <a:xfrm>
              <a:off x="2033752" y="3610303"/>
              <a:ext cx="111935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9A24300-9200-B54E-966E-1D12F0B5FEDC}"/>
                </a:ext>
              </a:extLst>
            </p:cNvPr>
            <p:cNvCxnSpPr/>
            <p:nvPr/>
          </p:nvCxnSpPr>
          <p:spPr>
            <a:xfrm>
              <a:off x="2033752" y="3794234"/>
              <a:ext cx="111935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9C20694-369C-6E49-9A37-002A37CABE64}"/>
                </a:ext>
              </a:extLst>
            </p:cNvPr>
            <p:cNvCxnSpPr/>
            <p:nvPr/>
          </p:nvCxnSpPr>
          <p:spPr>
            <a:xfrm>
              <a:off x="2033752" y="3993930"/>
              <a:ext cx="111935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5120571-7DB5-4547-8EEE-511CF46FFAFB}"/>
                </a:ext>
              </a:extLst>
            </p:cNvPr>
            <p:cNvCxnSpPr/>
            <p:nvPr/>
          </p:nvCxnSpPr>
          <p:spPr>
            <a:xfrm>
              <a:off x="2033752" y="4172607"/>
              <a:ext cx="111935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4436251-581D-D445-83DB-68C1716ED3DC}"/>
                </a:ext>
              </a:extLst>
            </p:cNvPr>
            <p:cNvCxnSpPr/>
            <p:nvPr/>
          </p:nvCxnSpPr>
          <p:spPr>
            <a:xfrm>
              <a:off x="2033752" y="4356538"/>
              <a:ext cx="111935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C3BFDA7-E44B-F04B-A051-0C1DB82EFF0F}"/>
                </a:ext>
              </a:extLst>
            </p:cNvPr>
            <p:cNvCxnSpPr/>
            <p:nvPr/>
          </p:nvCxnSpPr>
          <p:spPr>
            <a:xfrm>
              <a:off x="2033752" y="4556234"/>
              <a:ext cx="111935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9832740D-6823-E247-8830-8E2F20E1FBE0}"/>
                </a:ext>
              </a:extLst>
            </p:cNvPr>
            <p:cNvCxnSpPr/>
            <p:nvPr/>
          </p:nvCxnSpPr>
          <p:spPr>
            <a:xfrm>
              <a:off x="2033752" y="4750676"/>
              <a:ext cx="111935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7A012DE-0093-244A-97B1-CE1025162F42}"/>
                </a:ext>
              </a:extLst>
            </p:cNvPr>
            <p:cNvCxnSpPr/>
            <p:nvPr/>
          </p:nvCxnSpPr>
          <p:spPr>
            <a:xfrm>
              <a:off x="2033752" y="4934607"/>
              <a:ext cx="111935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FFAC251-1002-C841-95FB-CBC319769F9D}"/>
                </a:ext>
              </a:extLst>
            </p:cNvPr>
            <p:cNvCxnSpPr/>
            <p:nvPr/>
          </p:nvCxnSpPr>
          <p:spPr>
            <a:xfrm>
              <a:off x="2033752" y="5134303"/>
              <a:ext cx="111935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4989AF4-712B-FA41-AD35-FCD4873AFBA4}"/>
              </a:ext>
            </a:extLst>
          </p:cNvPr>
          <p:cNvGrpSpPr/>
          <p:nvPr/>
        </p:nvGrpSpPr>
        <p:grpSpPr>
          <a:xfrm>
            <a:off x="1508229" y="4062254"/>
            <a:ext cx="1529255" cy="2002221"/>
            <a:chOff x="1844566" y="3389586"/>
            <a:chExt cx="1529255" cy="2002221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FDD3FF4F-E344-3A45-8B74-69842FDC207F}"/>
                </a:ext>
              </a:extLst>
            </p:cNvPr>
            <p:cNvSpPr/>
            <p:nvPr/>
          </p:nvSpPr>
          <p:spPr>
            <a:xfrm>
              <a:off x="1844566" y="3389586"/>
              <a:ext cx="1529255" cy="200222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8B31F5A-87D7-3144-AC38-36FE25809B3C}"/>
                </a:ext>
              </a:extLst>
            </p:cNvPr>
            <p:cNvCxnSpPr/>
            <p:nvPr/>
          </p:nvCxnSpPr>
          <p:spPr>
            <a:xfrm>
              <a:off x="2033752" y="3610303"/>
              <a:ext cx="111935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278EC7C-5744-F54A-9C05-710B43F9F094}"/>
                </a:ext>
              </a:extLst>
            </p:cNvPr>
            <p:cNvCxnSpPr/>
            <p:nvPr/>
          </p:nvCxnSpPr>
          <p:spPr>
            <a:xfrm>
              <a:off x="2033752" y="3794234"/>
              <a:ext cx="111935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25A67A2A-262A-C44F-B1C7-B30F736A8C81}"/>
                </a:ext>
              </a:extLst>
            </p:cNvPr>
            <p:cNvCxnSpPr/>
            <p:nvPr/>
          </p:nvCxnSpPr>
          <p:spPr>
            <a:xfrm>
              <a:off x="2033752" y="3993930"/>
              <a:ext cx="111935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413571A8-86F9-694D-A158-6292F6BE3184}"/>
                </a:ext>
              </a:extLst>
            </p:cNvPr>
            <p:cNvCxnSpPr/>
            <p:nvPr/>
          </p:nvCxnSpPr>
          <p:spPr>
            <a:xfrm>
              <a:off x="2033752" y="4172607"/>
              <a:ext cx="111935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669F057-1872-3447-BF22-220C6BD5C96F}"/>
                </a:ext>
              </a:extLst>
            </p:cNvPr>
            <p:cNvCxnSpPr/>
            <p:nvPr/>
          </p:nvCxnSpPr>
          <p:spPr>
            <a:xfrm>
              <a:off x="2033752" y="4356538"/>
              <a:ext cx="111935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AE2AD331-9020-AF4F-A9DC-067303952BC6}"/>
                </a:ext>
              </a:extLst>
            </p:cNvPr>
            <p:cNvCxnSpPr/>
            <p:nvPr/>
          </p:nvCxnSpPr>
          <p:spPr>
            <a:xfrm>
              <a:off x="2033752" y="4556234"/>
              <a:ext cx="111935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02A82DFE-FC57-E241-9B27-73A9A22FB71A}"/>
                </a:ext>
              </a:extLst>
            </p:cNvPr>
            <p:cNvCxnSpPr/>
            <p:nvPr/>
          </p:nvCxnSpPr>
          <p:spPr>
            <a:xfrm>
              <a:off x="2033752" y="4750676"/>
              <a:ext cx="111935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539E7CBB-2524-E04E-AD83-B1BB3E4C468E}"/>
                </a:ext>
              </a:extLst>
            </p:cNvPr>
            <p:cNvCxnSpPr/>
            <p:nvPr/>
          </p:nvCxnSpPr>
          <p:spPr>
            <a:xfrm>
              <a:off x="2033752" y="4934607"/>
              <a:ext cx="111935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F2590E2B-447A-7C41-A48B-8C94CFE50A7C}"/>
                </a:ext>
              </a:extLst>
            </p:cNvPr>
            <p:cNvCxnSpPr/>
            <p:nvPr/>
          </p:nvCxnSpPr>
          <p:spPr>
            <a:xfrm>
              <a:off x="2033752" y="5134303"/>
              <a:ext cx="111935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B44AD31-13F3-EE44-B287-4640E38ADBF0}"/>
              </a:ext>
            </a:extLst>
          </p:cNvPr>
          <p:cNvGrpSpPr/>
          <p:nvPr/>
        </p:nvGrpSpPr>
        <p:grpSpPr>
          <a:xfrm>
            <a:off x="1660629" y="4214654"/>
            <a:ext cx="1529255" cy="2002221"/>
            <a:chOff x="1844566" y="3389586"/>
            <a:chExt cx="1529255" cy="2002221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F0186526-1F19-CC4E-9E97-8E3DB2D888F5}"/>
                </a:ext>
              </a:extLst>
            </p:cNvPr>
            <p:cNvSpPr/>
            <p:nvPr/>
          </p:nvSpPr>
          <p:spPr>
            <a:xfrm>
              <a:off x="1844566" y="3389586"/>
              <a:ext cx="1529255" cy="200222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C536EE0B-93FF-0047-A6E2-59B39F51B6C6}"/>
                </a:ext>
              </a:extLst>
            </p:cNvPr>
            <p:cNvCxnSpPr/>
            <p:nvPr/>
          </p:nvCxnSpPr>
          <p:spPr>
            <a:xfrm>
              <a:off x="2033752" y="3610303"/>
              <a:ext cx="111935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EE5C2504-F7B1-8B4C-A987-05C8436B2275}"/>
                </a:ext>
              </a:extLst>
            </p:cNvPr>
            <p:cNvCxnSpPr/>
            <p:nvPr/>
          </p:nvCxnSpPr>
          <p:spPr>
            <a:xfrm>
              <a:off x="2033752" y="3794234"/>
              <a:ext cx="111935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21BFD457-8FC6-D74D-A994-05259F322237}"/>
                </a:ext>
              </a:extLst>
            </p:cNvPr>
            <p:cNvCxnSpPr/>
            <p:nvPr/>
          </p:nvCxnSpPr>
          <p:spPr>
            <a:xfrm>
              <a:off x="2033752" y="3993930"/>
              <a:ext cx="111935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B0DF54BB-D799-4541-9614-28900EC3E3DB}"/>
                </a:ext>
              </a:extLst>
            </p:cNvPr>
            <p:cNvCxnSpPr/>
            <p:nvPr/>
          </p:nvCxnSpPr>
          <p:spPr>
            <a:xfrm>
              <a:off x="2033752" y="4172607"/>
              <a:ext cx="111935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1F2AAC9-DFE5-7B42-B589-4CE20B5330ED}"/>
                </a:ext>
              </a:extLst>
            </p:cNvPr>
            <p:cNvCxnSpPr/>
            <p:nvPr/>
          </p:nvCxnSpPr>
          <p:spPr>
            <a:xfrm>
              <a:off x="2033752" y="4356538"/>
              <a:ext cx="111935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08A4DA9A-7305-A940-94D5-A1E77FBF51E1}"/>
                </a:ext>
              </a:extLst>
            </p:cNvPr>
            <p:cNvCxnSpPr/>
            <p:nvPr/>
          </p:nvCxnSpPr>
          <p:spPr>
            <a:xfrm>
              <a:off x="2033752" y="4556234"/>
              <a:ext cx="111935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5AFF044-EF29-2247-B0D9-8A328A27AD2A}"/>
                </a:ext>
              </a:extLst>
            </p:cNvPr>
            <p:cNvCxnSpPr/>
            <p:nvPr/>
          </p:nvCxnSpPr>
          <p:spPr>
            <a:xfrm>
              <a:off x="2033752" y="4750676"/>
              <a:ext cx="111935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124E8AA0-47D6-1E4E-A227-2E6A793C04C7}"/>
                </a:ext>
              </a:extLst>
            </p:cNvPr>
            <p:cNvCxnSpPr/>
            <p:nvPr/>
          </p:nvCxnSpPr>
          <p:spPr>
            <a:xfrm>
              <a:off x="2033752" y="4934607"/>
              <a:ext cx="111935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98760956-3B65-4442-A136-5749847DCC22}"/>
                </a:ext>
              </a:extLst>
            </p:cNvPr>
            <p:cNvCxnSpPr/>
            <p:nvPr/>
          </p:nvCxnSpPr>
          <p:spPr>
            <a:xfrm>
              <a:off x="2033752" y="5134303"/>
              <a:ext cx="111935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4FE181B8-9A43-C542-94E8-AD618DCB0378}"/>
              </a:ext>
            </a:extLst>
          </p:cNvPr>
          <p:cNvGrpSpPr/>
          <p:nvPr/>
        </p:nvGrpSpPr>
        <p:grpSpPr>
          <a:xfrm>
            <a:off x="1813029" y="4367054"/>
            <a:ext cx="1529255" cy="2002221"/>
            <a:chOff x="1844566" y="3389586"/>
            <a:chExt cx="1529255" cy="2002221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8AB6C373-1FF8-7141-8774-31CB5D1E1468}"/>
                </a:ext>
              </a:extLst>
            </p:cNvPr>
            <p:cNvSpPr/>
            <p:nvPr/>
          </p:nvSpPr>
          <p:spPr>
            <a:xfrm>
              <a:off x="1844566" y="3389586"/>
              <a:ext cx="1529255" cy="200222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FBC9622-48C1-884E-9459-0F8D82FE4430}"/>
                </a:ext>
              </a:extLst>
            </p:cNvPr>
            <p:cNvCxnSpPr/>
            <p:nvPr/>
          </p:nvCxnSpPr>
          <p:spPr>
            <a:xfrm>
              <a:off x="2033752" y="3610303"/>
              <a:ext cx="111935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C945D4A2-8CFC-C543-8173-BD0426DF5C4F}"/>
                </a:ext>
              </a:extLst>
            </p:cNvPr>
            <p:cNvCxnSpPr/>
            <p:nvPr/>
          </p:nvCxnSpPr>
          <p:spPr>
            <a:xfrm>
              <a:off x="2033752" y="3794234"/>
              <a:ext cx="111935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8CB410F-EE48-F547-BB27-8031C5FD9D9F}"/>
                </a:ext>
              </a:extLst>
            </p:cNvPr>
            <p:cNvCxnSpPr/>
            <p:nvPr/>
          </p:nvCxnSpPr>
          <p:spPr>
            <a:xfrm>
              <a:off x="2033752" y="3993930"/>
              <a:ext cx="111935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21A9902-7682-EC41-A150-2D40F99157B3}"/>
                </a:ext>
              </a:extLst>
            </p:cNvPr>
            <p:cNvCxnSpPr/>
            <p:nvPr/>
          </p:nvCxnSpPr>
          <p:spPr>
            <a:xfrm>
              <a:off x="2033752" y="4172607"/>
              <a:ext cx="111935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C226BD8-8B7D-0D46-8227-1541113D3979}"/>
                </a:ext>
              </a:extLst>
            </p:cNvPr>
            <p:cNvCxnSpPr/>
            <p:nvPr/>
          </p:nvCxnSpPr>
          <p:spPr>
            <a:xfrm>
              <a:off x="2033752" y="4356538"/>
              <a:ext cx="111935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F4230768-1679-9C49-9591-EB9A888FF88A}"/>
                </a:ext>
              </a:extLst>
            </p:cNvPr>
            <p:cNvCxnSpPr/>
            <p:nvPr/>
          </p:nvCxnSpPr>
          <p:spPr>
            <a:xfrm>
              <a:off x="2033752" y="4556234"/>
              <a:ext cx="111935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4CD1C64C-A206-C04E-9FCE-C3F7A9448626}"/>
                </a:ext>
              </a:extLst>
            </p:cNvPr>
            <p:cNvCxnSpPr/>
            <p:nvPr/>
          </p:nvCxnSpPr>
          <p:spPr>
            <a:xfrm>
              <a:off x="2033752" y="4750676"/>
              <a:ext cx="111935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4A1CBF7-D7B2-C242-8A3B-234760E0C703}"/>
                </a:ext>
              </a:extLst>
            </p:cNvPr>
            <p:cNvCxnSpPr/>
            <p:nvPr/>
          </p:nvCxnSpPr>
          <p:spPr>
            <a:xfrm>
              <a:off x="2033752" y="4934607"/>
              <a:ext cx="111935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4FFD5A52-AACC-6347-98A4-94022C22BD4C}"/>
                </a:ext>
              </a:extLst>
            </p:cNvPr>
            <p:cNvCxnSpPr/>
            <p:nvPr/>
          </p:nvCxnSpPr>
          <p:spPr>
            <a:xfrm>
              <a:off x="2033752" y="5134303"/>
              <a:ext cx="111935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41FDF36E-E905-6F48-B21A-E12C1691B015}"/>
              </a:ext>
            </a:extLst>
          </p:cNvPr>
          <p:cNvSpPr txBox="1"/>
          <p:nvPr/>
        </p:nvSpPr>
        <p:spPr>
          <a:xfrm>
            <a:off x="7725097" y="4634690"/>
            <a:ext cx="3308125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Bill received the ball.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John doesn’t have the ball.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The ball moved.</a:t>
            </a:r>
          </a:p>
        </p:txBody>
      </p: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32F6658D-38F9-B640-940C-6F63E06E302E}"/>
              </a:ext>
            </a:extLst>
          </p:cNvPr>
          <p:cNvCxnSpPr>
            <a:cxnSpLocks/>
            <a:stCxn id="129" idx="3"/>
            <a:endCxn id="116" idx="1"/>
          </p:cNvCxnSpPr>
          <p:nvPr/>
        </p:nvCxnSpPr>
        <p:spPr>
          <a:xfrm flipV="1">
            <a:off x="6616913" y="5096355"/>
            <a:ext cx="1108184" cy="1"/>
          </a:xfrm>
          <a:prstGeom prst="straightConnector1">
            <a:avLst/>
          </a:prstGeom>
          <a:ln w="57150" cmpd="dbl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Rectangle 120">
            <a:extLst>
              <a:ext uri="{FF2B5EF4-FFF2-40B4-BE49-F238E27FC236}">
                <a16:creationId xmlns:a16="http://schemas.microsoft.com/office/drawing/2014/main" id="{E5945097-C46C-B047-A369-3C46545E4B7E}"/>
              </a:ext>
            </a:extLst>
          </p:cNvPr>
          <p:cNvSpPr/>
          <p:nvPr/>
        </p:nvSpPr>
        <p:spPr>
          <a:xfrm>
            <a:off x="1970683" y="5228902"/>
            <a:ext cx="1187669" cy="178677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6C6C009A-E746-7049-A41F-1F85EB3D795B}"/>
              </a:ext>
            </a:extLst>
          </p:cNvPr>
          <p:cNvCxnSpPr>
            <a:cxnSpLocks/>
          </p:cNvCxnSpPr>
          <p:nvPr/>
        </p:nvCxnSpPr>
        <p:spPr>
          <a:xfrm flipV="1">
            <a:off x="3158351" y="4666598"/>
            <a:ext cx="969574" cy="554422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D641BB29-49C3-5E4E-9075-B303297AA858}"/>
              </a:ext>
            </a:extLst>
          </p:cNvPr>
          <p:cNvCxnSpPr>
            <a:cxnSpLocks/>
          </p:cNvCxnSpPr>
          <p:nvPr/>
        </p:nvCxnSpPr>
        <p:spPr>
          <a:xfrm>
            <a:off x="3184623" y="5404952"/>
            <a:ext cx="961044" cy="168457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28">
            <a:extLst>
              <a:ext uri="{FF2B5EF4-FFF2-40B4-BE49-F238E27FC236}">
                <a16:creationId xmlns:a16="http://schemas.microsoft.com/office/drawing/2014/main" id="{CC2204A9-D013-4A4D-86FC-D559F800DAC0}"/>
              </a:ext>
            </a:extLst>
          </p:cNvPr>
          <p:cNvSpPr txBox="1"/>
          <p:nvPr/>
        </p:nvSpPr>
        <p:spPr>
          <a:xfrm>
            <a:off x="4127924" y="4619302"/>
            <a:ext cx="2488989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merican Typewriter" panose="02090604020004020304" pitchFamily="18" charset="77"/>
              </a:rPr>
              <a:t>Jo kicked the ball to Bill</a:t>
            </a:r>
          </a:p>
        </p:txBody>
      </p:sp>
      <p:sp>
        <p:nvSpPr>
          <p:cNvPr id="136" name="Content Placeholder 2">
            <a:extLst>
              <a:ext uri="{FF2B5EF4-FFF2-40B4-BE49-F238E27FC236}">
                <a16:creationId xmlns:a16="http://schemas.microsoft.com/office/drawing/2014/main" id="{2F856B89-8D1D-1845-B931-35279FBFDD6D}"/>
              </a:ext>
            </a:extLst>
          </p:cNvPr>
          <p:cNvSpPr txBox="1">
            <a:spLocks/>
          </p:cNvSpPr>
          <p:nvPr/>
        </p:nvSpPr>
        <p:spPr>
          <a:xfrm>
            <a:off x="838200" y="2230283"/>
            <a:ext cx="10515600" cy="497152"/>
          </a:xfrm>
          <a:prstGeom prst="rect">
            <a:avLst/>
          </a:prstGeom>
          <a:ln w="76200">
            <a:solidFill>
              <a:srgbClr val="FADC4A"/>
            </a:solidFill>
            <a:prstDash val="sysDash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What </a:t>
            </a:r>
            <a:r>
              <a:rPr lang="en-US" b="1" dirty="0">
                <a:solidFill>
                  <a:srgbClr val="601277"/>
                </a:solidFill>
              </a:rPr>
              <a:t>types of inferences</a:t>
            </a:r>
            <a:r>
              <a:rPr lang="en-US" dirty="0"/>
              <a:t> can neural models capture?</a:t>
            </a:r>
          </a:p>
        </p:txBody>
      </p:sp>
    </p:spTree>
    <p:extLst>
      <p:ext uri="{BB962C8B-B14F-4D97-AF65-F5344CB8AC3E}">
        <p14:creationId xmlns:p14="http://schemas.microsoft.com/office/powerpoint/2010/main" val="86863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BD41B-7229-BC42-B340-46ECD9182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model predictions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937E76-03A0-7D4B-88F9-2396D102C0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4242" y="1394452"/>
            <a:ext cx="5378115" cy="5378115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4565268-C352-F44D-ABD3-495B31D9D0D6}"/>
              </a:ext>
            </a:extLst>
          </p:cNvPr>
          <p:cNvSpPr/>
          <p:nvPr/>
        </p:nvSpPr>
        <p:spPr>
          <a:xfrm>
            <a:off x="1357746" y="1704543"/>
            <a:ext cx="1537854" cy="11772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687B4C-BAD2-E049-8F22-1D3F4B08FF08}"/>
              </a:ext>
            </a:extLst>
          </p:cNvPr>
          <p:cNvSpPr/>
          <p:nvPr/>
        </p:nvSpPr>
        <p:spPr>
          <a:xfrm>
            <a:off x="2984559" y="1704543"/>
            <a:ext cx="1537854" cy="11772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AFA484-8D89-EE4D-823B-7C64DCFAFCDE}"/>
              </a:ext>
            </a:extLst>
          </p:cNvPr>
          <p:cNvSpPr/>
          <p:nvPr/>
        </p:nvSpPr>
        <p:spPr>
          <a:xfrm>
            <a:off x="4608458" y="1704543"/>
            <a:ext cx="1537854" cy="11772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E585A5-1B36-1040-B8DC-5787D3DC49E7}"/>
              </a:ext>
            </a:extLst>
          </p:cNvPr>
          <p:cNvSpPr/>
          <p:nvPr/>
        </p:nvSpPr>
        <p:spPr>
          <a:xfrm>
            <a:off x="1357746" y="3177982"/>
            <a:ext cx="1537854" cy="11772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504D17-CEA7-7440-93FC-04E569CC850D}"/>
              </a:ext>
            </a:extLst>
          </p:cNvPr>
          <p:cNvSpPr/>
          <p:nvPr/>
        </p:nvSpPr>
        <p:spPr>
          <a:xfrm>
            <a:off x="2984559" y="3177982"/>
            <a:ext cx="1537854" cy="11772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7376CC-1338-4241-B6B8-D50CE55BBF7C}"/>
              </a:ext>
            </a:extLst>
          </p:cNvPr>
          <p:cNvSpPr/>
          <p:nvPr/>
        </p:nvSpPr>
        <p:spPr>
          <a:xfrm>
            <a:off x="4608458" y="3177982"/>
            <a:ext cx="1537854" cy="11772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C2C24C-EAFD-1549-925E-D23004A039AD}"/>
              </a:ext>
            </a:extLst>
          </p:cNvPr>
          <p:cNvSpPr/>
          <p:nvPr/>
        </p:nvSpPr>
        <p:spPr>
          <a:xfrm>
            <a:off x="1357746" y="4637566"/>
            <a:ext cx="1537854" cy="1153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D314F8-E9CF-F24D-91BB-283045E337B4}"/>
              </a:ext>
            </a:extLst>
          </p:cNvPr>
          <p:cNvSpPr/>
          <p:nvPr/>
        </p:nvSpPr>
        <p:spPr>
          <a:xfrm>
            <a:off x="2984559" y="4637566"/>
            <a:ext cx="1537854" cy="1153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EAD359D-6802-374B-B4D4-E7502B65B480}"/>
              </a:ext>
            </a:extLst>
          </p:cNvPr>
          <p:cNvSpPr/>
          <p:nvPr/>
        </p:nvSpPr>
        <p:spPr>
          <a:xfrm>
            <a:off x="4608458" y="4637566"/>
            <a:ext cx="1537854" cy="1153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1F221E4-C889-EC41-A54B-8D2AE2C63F8B}"/>
              </a:ext>
            </a:extLst>
          </p:cNvPr>
          <p:cNvGrpSpPr/>
          <p:nvPr/>
        </p:nvGrpSpPr>
        <p:grpSpPr>
          <a:xfrm>
            <a:off x="1915977" y="1673713"/>
            <a:ext cx="4091552" cy="4128918"/>
            <a:chOff x="1915977" y="1673713"/>
            <a:chExt cx="4091552" cy="412891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346A4F7-FF25-F04B-A2A9-D22D50B189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58797" y="4619868"/>
              <a:ext cx="805912" cy="11764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800CDA5-B5B4-2844-A186-83469E6E35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93868" y="4618383"/>
              <a:ext cx="805912" cy="11764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77F384E-8065-8841-B7DD-CA8934579F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15977" y="4626132"/>
              <a:ext cx="805912" cy="11764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19B0EEA-9539-704B-8113-7BA13B2E90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66546" y="3147530"/>
              <a:ext cx="805912" cy="11764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EE73826-73A8-3E40-A8D7-6C6DABE45D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01617" y="3146045"/>
              <a:ext cx="805912" cy="11764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0B63BFA-7469-8846-A475-CC769B9398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23726" y="3153794"/>
              <a:ext cx="805912" cy="11764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8623436-9F19-5A41-BF87-17EEF6A27A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66546" y="1675198"/>
              <a:ext cx="805912" cy="11764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86F1E0B-7512-CB42-9FF3-56AE3042C9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01617" y="1673713"/>
              <a:ext cx="805912" cy="11764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BD8289F-A27A-0640-B42F-145E46460A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23726" y="1681462"/>
              <a:ext cx="805912" cy="11764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1010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BD41B-7229-BC42-B340-46ECD9182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model predictions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937E76-03A0-7D4B-88F9-2396D102C0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4242" y="1394452"/>
            <a:ext cx="5378115" cy="5378115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4565268-C352-F44D-ABD3-495B31D9D0D6}"/>
              </a:ext>
            </a:extLst>
          </p:cNvPr>
          <p:cNvSpPr/>
          <p:nvPr/>
        </p:nvSpPr>
        <p:spPr>
          <a:xfrm>
            <a:off x="1357746" y="1704543"/>
            <a:ext cx="1537854" cy="11772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687B4C-BAD2-E049-8F22-1D3F4B08FF08}"/>
              </a:ext>
            </a:extLst>
          </p:cNvPr>
          <p:cNvSpPr/>
          <p:nvPr/>
        </p:nvSpPr>
        <p:spPr>
          <a:xfrm>
            <a:off x="2984559" y="1704543"/>
            <a:ext cx="1537854" cy="11772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AFA484-8D89-EE4D-823B-7C64DCFAFCDE}"/>
              </a:ext>
            </a:extLst>
          </p:cNvPr>
          <p:cNvSpPr/>
          <p:nvPr/>
        </p:nvSpPr>
        <p:spPr>
          <a:xfrm>
            <a:off x="4608458" y="1704543"/>
            <a:ext cx="1537854" cy="11772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E585A5-1B36-1040-B8DC-5787D3DC49E7}"/>
              </a:ext>
            </a:extLst>
          </p:cNvPr>
          <p:cNvSpPr/>
          <p:nvPr/>
        </p:nvSpPr>
        <p:spPr>
          <a:xfrm>
            <a:off x="1357746" y="3177982"/>
            <a:ext cx="1537854" cy="11772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504D17-CEA7-7440-93FC-04E569CC850D}"/>
              </a:ext>
            </a:extLst>
          </p:cNvPr>
          <p:cNvSpPr/>
          <p:nvPr/>
        </p:nvSpPr>
        <p:spPr>
          <a:xfrm>
            <a:off x="2984559" y="3177982"/>
            <a:ext cx="1537854" cy="11772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7376CC-1338-4241-B6B8-D50CE55BBF7C}"/>
              </a:ext>
            </a:extLst>
          </p:cNvPr>
          <p:cNvSpPr/>
          <p:nvPr/>
        </p:nvSpPr>
        <p:spPr>
          <a:xfrm>
            <a:off x="4608458" y="3177982"/>
            <a:ext cx="1537854" cy="11772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C2C24C-EAFD-1549-925E-D23004A039AD}"/>
              </a:ext>
            </a:extLst>
          </p:cNvPr>
          <p:cNvSpPr/>
          <p:nvPr/>
        </p:nvSpPr>
        <p:spPr>
          <a:xfrm>
            <a:off x="1357746" y="4637566"/>
            <a:ext cx="1537854" cy="1153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308BDD6-3556-1E4E-89E7-17E58F5B3DE3}"/>
              </a:ext>
            </a:extLst>
          </p:cNvPr>
          <p:cNvCxnSpPr>
            <a:cxnSpLocks/>
          </p:cNvCxnSpPr>
          <p:nvPr/>
        </p:nvCxnSpPr>
        <p:spPr>
          <a:xfrm flipV="1">
            <a:off x="1915977" y="4626132"/>
            <a:ext cx="805912" cy="11764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9FE63D2-8131-AB49-9399-DB69A7234B40}"/>
              </a:ext>
            </a:extLst>
          </p:cNvPr>
          <p:cNvCxnSpPr>
            <a:cxnSpLocks/>
          </p:cNvCxnSpPr>
          <p:nvPr/>
        </p:nvCxnSpPr>
        <p:spPr>
          <a:xfrm flipV="1">
            <a:off x="3554189" y="3159887"/>
            <a:ext cx="805912" cy="11764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4402BF5-01BE-1D4D-9E00-13FF5A0BA861}"/>
              </a:ext>
            </a:extLst>
          </p:cNvPr>
          <p:cNvCxnSpPr>
            <a:cxnSpLocks/>
          </p:cNvCxnSpPr>
          <p:nvPr/>
        </p:nvCxnSpPr>
        <p:spPr>
          <a:xfrm flipV="1">
            <a:off x="5189260" y="3158402"/>
            <a:ext cx="805912" cy="11764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7A8D989-0A7D-D848-8B57-BC588722D41E}"/>
              </a:ext>
            </a:extLst>
          </p:cNvPr>
          <p:cNvCxnSpPr>
            <a:cxnSpLocks/>
          </p:cNvCxnSpPr>
          <p:nvPr/>
        </p:nvCxnSpPr>
        <p:spPr>
          <a:xfrm flipV="1">
            <a:off x="1911369" y="3166151"/>
            <a:ext cx="805912" cy="11764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3E6697D-4108-8447-AEA6-2FAB899181F7}"/>
              </a:ext>
            </a:extLst>
          </p:cNvPr>
          <p:cNvCxnSpPr>
            <a:cxnSpLocks/>
          </p:cNvCxnSpPr>
          <p:nvPr/>
        </p:nvCxnSpPr>
        <p:spPr>
          <a:xfrm flipV="1">
            <a:off x="3554189" y="1675198"/>
            <a:ext cx="805912" cy="11764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270AEF2-277D-D047-A9DC-8E8215232C53}"/>
              </a:ext>
            </a:extLst>
          </p:cNvPr>
          <p:cNvCxnSpPr>
            <a:cxnSpLocks/>
          </p:cNvCxnSpPr>
          <p:nvPr/>
        </p:nvCxnSpPr>
        <p:spPr>
          <a:xfrm flipV="1">
            <a:off x="5201617" y="1673713"/>
            <a:ext cx="805912" cy="11764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F137EB3-ECC8-414B-9606-D055E8A4897D}"/>
              </a:ext>
            </a:extLst>
          </p:cNvPr>
          <p:cNvCxnSpPr>
            <a:cxnSpLocks/>
          </p:cNvCxnSpPr>
          <p:nvPr/>
        </p:nvCxnSpPr>
        <p:spPr>
          <a:xfrm flipV="1">
            <a:off x="1923726" y="1681462"/>
            <a:ext cx="805912" cy="11764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20278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BD41B-7229-BC42-B340-46ECD9182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model predictions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937E76-03A0-7D4B-88F9-2396D102C0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4242" y="1394452"/>
            <a:ext cx="5378115" cy="5378115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4565268-C352-F44D-ABD3-495B31D9D0D6}"/>
              </a:ext>
            </a:extLst>
          </p:cNvPr>
          <p:cNvSpPr/>
          <p:nvPr/>
        </p:nvSpPr>
        <p:spPr>
          <a:xfrm>
            <a:off x="1357746" y="1704543"/>
            <a:ext cx="1537854" cy="11772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687B4C-BAD2-E049-8F22-1D3F4B08FF08}"/>
              </a:ext>
            </a:extLst>
          </p:cNvPr>
          <p:cNvSpPr/>
          <p:nvPr/>
        </p:nvSpPr>
        <p:spPr>
          <a:xfrm>
            <a:off x="2984559" y="1704543"/>
            <a:ext cx="1537854" cy="11772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AFA484-8D89-EE4D-823B-7C64DCFAFCDE}"/>
              </a:ext>
            </a:extLst>
          </p:cNvPr>
          <p:cNvSpPr/>
          <p:nvPr/>
        </p:nvSpPr>
        <p:spPr>
          <a:xfrm>
            <a:off x="4608458" y="1704543"/>
            <a:ext cx="1537854" cy="11772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504D17-CEA7-7440-93FC-04E569CC850D}"/>
              </a:ext>
            </a:extLst>
          </p:cNvPr>
          <p:cNvSpPr/>
          <p:nvPr/>
        </p:nvSpPr>
        <p:spPr>
          <a:xfrm>
            <a:off x="2984559" y="3177982"/>
            <a:ext cx="1537854" cy="11772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C2C24C-EAFD-1549-925E-D23004A039AD}"/>
              </a:ext>
            </a:extLst>
          </p:cNvPr>
          <p:cNvSpPr/>
          <p:nvPr/>
        </p:nvSpPr>
        <p:spPr>
          <a:xfrm>
            <a:off x="1357746" y="4637566"/>
            <a:ext cx="1537854" cy="1153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C78FD27-0EBE-0540-B65D-EFBDB6F90D8A}"/>
              </a:ext>
            </a:extLst>
          </p:cNvPr>
          <p:cNvCxnSpPr>
            <a:cxnSpLocks/>
          </p:cNvCxnSpPr>
          <p:nvPr/>
        </p:nvCxnSpPr>
        <p:spPr>
          <a:xfrm flipV="1">
            <a:off x="1915977" y="4626132"/>
            <a:ext cx="805912" cy="11764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840F67B-2854-3846-9A57-484810260444}"/>
              </a:ext>
            </a:extLst>
          </p:cNvPr>
          <p:cNvCxnSpPr>
            <a:cxnSpLocks/>
          </p:cNvCxnSpPr>
          <p:nvPr/>
        </p:nvCxnSpPr>
        <p:spPr>
          <a:xfrm flipV="1">
            <a:off x="3554189" y="1675198"/>
            <a:ext cx="805912" cy="11764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9B5F96F-ABF3-AF4E-B10F-CCAFD9CF8646}"/>
              </a:ext>
            </a:extLst>
          </p:cNvPr>
          <p:cNvCxnSpPr>
            <a:cxnSpLocks/>
          </p:cNvCxnSpPr>
          <p:nvPr/>
        </p:nvCxnSpPr>
        <p:spPr>
          <a:xfrm flipV="1">
            <a:off x="5201617" y="1673713"/>
            <a:ext cx="805912" cy="11764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0102FFE-37B5-6542-9E1C-B647FAE2C7F6}"/>
              </a:ext>
            </a:extLst>
          </p:cNvPr>
          <p:cNvCxnSpPr>
            <a:cxnSpLocks/>
          </p:cNvCxnSpPr>
          <p:nvPr/>
        </p:nvCxnSpPr>
        <p:spPr>
          <a:xfrm flipV="1">
            <a:off x="1923726" y="1681462"/>
            <a:ext cx="805912" cy="11764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7F6A8EF-38A7-714D-B801-BF9E2C823411}"/>
              </a:ext>
            </a:extLst>
          </p:cNvPr>
          <p:cNvCxnSpPr>
            <a:cxnSpLocks/>
          </p:cNvCxnSpPr>
          <p:nvPr/>
        </p:nvCxnSpPr>
        <p:spPr>
          <a:xfrm flipV="1">
            <a:off x="3541832" y="3159887"/>
            <a:ext cx="805912" cy="11764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99832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BD41B-7229-BC42-B340-46ECD9182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model predictions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937E76-03A0-7D4B-88F9-2396D102C0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4242" y="1394452"/>
            <a:ext cx="5378115" cy="537811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CDE583-70E6-174D-9A95-2271BE0C00B5}"/>
              </a:ext>
            </a:extLst>
          </p:cNvPr>
          <p:cNvSpPr txBox="1"/>
          <p:nvPr/>
        </p:nvSpPr>
        <p:spPr>
          <a:xfrm>
            <a:off x="6419685" y="1394452"/>
            <a:ext cx="51817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D5400"/>
                </a:solidFill>
              </a:rPr>
              <a:t>See paper for a regression analysis of which combinations of syntactic features are predicted worst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9C644C-0AA3-D14E-8060-2102A2245C31}"/>
              </a:ext>
            </a:extLst>
          </p:cNvPr>
          <p:cNvSpPr txBox="1"/>
          <p:nvPr/>
        </p:nvSpPr>
        <p:spPr>
          <a:xfrm>
            <a:off x="6419684" y="4585389"/>
            <a:ext cx="51817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601277"/>
                </a:solidFill>
              </a:rPr>
              <a:t>For talk, look at items with highest abs error</a:t>
            </a:r>
          </a:p>
        </p:txBody>
      </p:sp>
    </p:spTree>
    <p:extLst>
      <p:ext uri="{BB962C8B-B14F-4D97-AF65-F5344CB8AC3E}">
        <p14:creationId xmlns:p14="http://schemas.microsoft.com/office/powerpoint/2010/main" val="297230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BD41B-7229-BC42-B340-46ECD9182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model predictions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937E76-03A0-7D4B-88F9-2396D102C0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4242" y="1394452"/>
            <a:ext cx="5378115" cy="5378115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F3ACE52-0743-F643-B259-FE1077DBA0EB}"/>
              </a:ext>
            </a:extLst>
          </p:cNvPr>
          <p:cNvSpPr/>
          <p:nvPr/>
        </p:nvSpPr>
        <p:spPr>
          <a:xfrm>
            <a:off x="6248399" y="164782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Someone faked that something happened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A8A7A81-762C-CF43-8E4E-E9AF213E2EFA}"/>
              </a:ext>
            </a:extLst>
          </p:cNvPr>
          <p:cNvCxnSpPr>
            <a:cxnSpLocks/>
            <a:endCxn id="3" idx="1"/>
          </p:cNvCxnSpPr>
          <p:nvPr/>
        </p:nvCxnSpPr>
        <p:spPr>
          <a:xfrm flipV="1">
            <a:off x="1428750" y="1832490"/>
            <a:ext cx="4819649" cy="196336"/>
          </a:xfrm>
          <a:prstGeom prst="straightConnector1">
            <a:avLst/>
          </a:prstGeom>
          <a:ln w="635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47396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BD41B-7229-BC42-B340-46ECD9182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model predictions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937E76-03A0-7D4B-88F9-2396D102C0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4242" y="1394452"/>
            <a:ext cx="5378115" cy="5378115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F3ACE52-0743-F643-B259-FE1077DBA0EB}"/>
              </a:ext>
            </a:extLst>
          </p:cNvPr>
          <p:cNvSpPr/>
          <p:nvPr/>
        </p:nvSpPr>
        <p:spPr>
          <a:xfrm>
            <a:off x="6248399" y="164782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Someone faked that something happened </a:t>
            </a:r>
          </a:p>
          <a:p>
            <a:r>
              <a:rPr lang="en-US" dirty="0"/>
              <a:t>Someone was misinformed that something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A20BBBC-885A-C647-BE8B-7FDF27687B4B}"/>
              </a:ext>
            </a:extLst>
          </p:cNvPr>
          <p:cNvCxnSpPr>
            <a:cxnSpLocks/>
          </p:cNvCxnSpPr>
          <p:nvPr/>
        </p:nvCxnSpPr>
        <p:spPr>
          <a:xfrm>
            <a:off x="3200400" y="1832490"/>
            <a:ext cx="3047999" cy="282060"/>
          </a:xfrm>
          <a:prstGeom prst="straightConnector1">
            <a:avLst/>
          </a:prstGeom>
          <a:ln w="635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07287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BD41B-7229-BC42-B340-46ECD9182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model predictions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937E76-03A0-7D4B-88F9-2396D102C0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4242" y="1394452"/>
            <a:ext cx="5378115" cy="5378115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F3ACE52-0743-F643-B259-FE1077DBA0EB}"/>
              </a:ext>
            </a:extLst>
          </p:cNvPr>
          <p:cNvSpPr/>
          <p:nvPr/>
        </p:nvSpPr>
        <p:spPr>
          <a:xfrm>
            <a:off x="6248399" y="134778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Someone faked that something happened 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Someone was misinformed that something </a:t>
            </a:r>
          </a:p>
          <a:p>
            <a:r>
              <a:rPr lang="en-US" dirty="0"/>
              <a:t>Someone neglected to do something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7799B45-A029-4546-BE90-0D060D2E6653}"/>
              </a:ext>
            </a:extLst>
          </p:cNvPr>
          <p:cNvCxnSpPr>
            <a:cxnSpLocks/>
          </p:cNvCxnSpPr>
          <p:nvPr/>
        </p:nvCxnSpPr>
        <p:spPr>
          <a:xfrm flipV="1">
            <a:off x="4672013" y="2114550"/>
            <a:ext cx="1576386" cy="1743075"/>
          </a:xfrm>
          <a:prstGeom prst="straightConnector1">
            <a:avLst/>
          </a:prstGeom>
          <a:ln w="635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72034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BD41B-7229-BC42-B340-46ECD9182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model predictions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937E76-03A0-7D4B-88F9-2396D102C0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4242" y="1394452"/>
            <a:ext cx="5378115" cy="5378115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F3ACE52-0743-F643-B259-FE1077DBA0EB}"/>
              </a:ext>
            </a:extLst>
          </p:cNvPr>
          <p:cNvSpPr/>
          <p:nvPr/>
        </p:nvSpPr>
        <p:spPr>
          <a:xfrm>
            <a:off x="6248399" y="1347784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Someone faked that something happened </a:t>
            </a:r>
          </a:p>
          <a:p>
            <a:r>
              <a:rPr lang="en-US" dirty="0"/>
              <a:t>Someone was misinformed that something </a:t>
            </a:r>
          </a:p>
          <a:p>
            <a:r>
              <a:rPr lang="en-US" dirty="0"/>
              <a:t>Someone neglected to do something </a:t>
            </a:r>
          </a:p>
          <a:p>
            <a:r>
              <a:rPr lang="en-US" dirty="0"/>
              <a:t>Someone pretended to have something</a:t>
            </a:r>
          </a:p>
          <a:p>
            <a:r>
              <a:rPr lang="en-US" dirty="0"/>
              <a:t>Someone was misjudged to have something </a:t>
            </a:r>
          </a:p>
          <a:p>
            <a:r>
              <a:rPr lang="en-US" dirty="0"/>
              <a:t>Someone forgot to have something </a:t>
            </a:r>
          </a:p>
          <a:p>
            <a:r>
              <a:rPr lang="en-US" dirty="0"/>
              <a:t>Someone neglected to have something</a:t>
            </a:r>
          </a:p>
          <a:p>
            <a:r>
              <a:rPr lang="en-US" dirty="0"/>
              <a:t>Someone pretended that something happened </a:t>
            </a:r>
          </a:p>
          <a:p>
            <a:r>
              <a:rPr lang="en-US" dirty="0"/>
              <a:t>Someone declined to do something </a:t>
            </a:r>
          </a:p>
          <a:p>
            <a:r>
              <a:rPr lang="en-US" dirty="0"/>
              <a:t>Someone was refused to do something </a:t>
            </a:r>
          </a:p>
          <a:p>
            <a:r>
              <a:rPr lang="en-US" dirty="0"/>
              <a:t>Someone refused to do something </a:t>
            </a:r>
          </a:p>
          <a:p>
            <a:r>
              <a:rPr lang="en-US" dirty="0"/>
              <a:t>Someone pretended to do something </a:t>
            </a:r>
          </a:p>
          <a:p>
            <a:r>
              <a:rPr lang="en-US" dirty="0"/>
              <a:t>Someone disallowed someone to do something </a:t>
            </a:r>
          </a:p>
          <a:p>
            <a:r>
              <a:rPr lang="en-US" dirty="0"/>
              <a:t>Someone was declined to have something </a:t>
            </a:r>
          </a:p>
          <a:p>
            <a:r>
              <a:rPr lang="en-US" dirty="0"/>
              <a:t>Someone declined to have something </a:t>
            </a:r>
          </a:p>
          <a:p>
            <a:r>
              <a:rPr lang="en-US" dirty="0"/>
              <a:t>Someone didn’t hesitate to do something</a:t>
            </a:r>
          </a:p>
        </p:txBody>
      </p:sp>
    </p:spTree>
    <p:extLst>
      <p:ext uri="{BB962C8B-B14F-4D97-AF65-F5344CB8AC3E}">
        <p14:creationId xmlns:p14="http://schemas.microsoft.com/office/powerpoint/2010/main" val="40067767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BD41B-7229-BC42-B340-46ECD9182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model predictions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937E76-03A0-7D4B-88F9-2396D102C0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4242" y="1394452"/>
            <a:ext cx="5378115" cy="5378115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F3ACE52-0743-F643-B259-FE1077DBA0EB}"/>
              </a:ext>
            </a:extLst>
          </p:cNvPr>
          <p:cNvSpPr/>
          <p:nvPr/>
        </p:nvSpPr>
        <p:spPr>
          <a:xfrm>
            <a:off x="6248399" y="1347784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Someone faked that something happened 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Someone was misinformed that something 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Someone neglected to do something 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Someone pretended to have something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Someone was misjudged to have something 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Someone forgot to have something 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Someone neglected to have something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Someone pretended that something happened 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Someone declined to do something 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Someone was refused to do something 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Someone refused to do something 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Someone pretended to do something 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Someone disallowed someone to do something 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Someone was declined to have something 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Someone declined to have something </a:t>
            </a:r>
          </a:p>
          <a:p>
            <a:r>
              <a:rPr lang="en-US" dirty="0"/>
              <a:t>Someone did</a:t>
            </a:r>
            <a:r>
              <a:rPr lang="en-US" b="1" dirty="0">
                <a:solidFill>
                  <a:schemeClr val="accent2"/>
                </a:solidFill>
              </a:rPr>
              <a:t>n’t</a:t>
            </a:r>
            <a:r>
              <a:rPr lang="en-US" dirty="0"/>
              <a:t> hesitate to do something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48EBA3C-4472-7E4C-9438-D9484F2DAC68}"/>
              </a:ext>
            </a:extLst>
          </p:cNvPr>
          <p:cNvCxnSpPr>
            <a:cxnSpLocks/>
          </p:cNvCxnSpPr>
          <p:nvPr/>
        </p:nvCxnSpPr>
        <p:spPr>
          <a:xfrm>
            <a:off x="6029325" y="4229101"/>
            <a:ext cx="2528888" cy="1285874"/>
          </a:xfrm>
          <a:prstGeom prst="straightConnector1">
            <a:avLst/>
          </a:prstGeom>
          <a:ln w="635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75323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7CCD4-B7E1-0649-80C5-4EA59CF04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084F9-6216-AF4C-A715-D09C106DAB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SOTA EFP models are not robust to variation in lexical item and syntactic structure.</a:t>
            </a:r>
          </a:p>
          <a:p>
            <a:r>
              <a:rPr lang="en-US" dirty="0"/>
              <a:t>Part of this lack of robustness has to do with not correctly computing “inverse” inferences relative to negation.</a:t>
            </a:r>
          </a:p>
        </p:txBody>
      </p:sp>
    </p:spTree>
    <p:extLst>
      <p:ext uri="{BB962C8B-B14F-4D97-AF65-F5344CB8AC3E}">
        <p14:creationId xmlns:p14="http://schemas.microsoft.com/office/powerpoint/2010/main" val="3614150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E6FE1-3305-304A-A41A-DF2E05323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D5400"/>
                </a:solidFill>
              </a:rPr>
              <a:t>Lexical</a:t>
            </a:r>
            <a:r>
              <a:rPr lang="en-US" dirty="0"/>
              <a:t> inference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7E40F7-5066-0341-A558-4AC99ECFAB7D}"/>
              </a:ext>
            </a:extLst>
          </p:cNvPr>
          <p:cNvSpPr txBox="1">
            <a:spLocks/>
          </p:cNvSpPr>
          <p:nvPr/>
        </p:nvSpPr>
        <p:spPr>
          <a:xfrm>
            <a:off x="2835851" y="2851525"/>
            <a:ext cx="6520297" cy="640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>
                <a:latin typeface="American Typewriter" panose="02090604020004020304" pitchFamily="18" charset="77"/>
              </a:rPr>
              <a:t>I won't </a:t>
            </a:r>
            <a:r>
              <a:rPr lang="en-US" sz="4000" b="1" dirty="0">
                <a:latin typeface="American Typewriter" panose="02090604020004020304" pitchFamily="18" charset="77"/>
              </a:rPr>
              <a:t>forget</a:t>
            </a:r>
            <a:r>
              <a:rPr lang="en-US" sz="4000" dirty="0">
                <a:latin typeface="American Typewriter" panose="02090604020004020304" pitchFamily="18" charset="77"/>
              </a:rPr>
              <a:t> about the $.</a:t>
            </a:r>
            <a:endParaRPr lang="en-US" sz="4000" b="1" dirty="0">
              <a:latin typeface="American Typewriter" panose="02090604020004020304" pitchFamily="18" charset="77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06E3A1A-CA0E-754A-9508-E56397CFB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890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Some inferences appear computable from </a:t>
            </a:r>
            <a:r>
              <a:rPr lang="en-US" dirty="0">
                <a:solidFill>
                  <a:srgbClr val="CD5400"/>
                </a:solidFill>
              </a:rPr>
              <a:t>lexical items </a:t>
            </a:r>
            <a:r>
              <a:rPr lang="en-US" dirty="0"/>
              <a:t>alone.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72C14EC-5056-8946-9146-DC0D14454ADA}"/>
              </a:ext>
            </a:extLst>
          </p:cNvPr>
          <p:cNvGrpSpPr/>
          <p:nvPr/>
        </p:nvGrpSpPr>
        <p:grpSpPr>
          <a:xfrm>
            <a:off x="2835850" y="3491917"/>
            <a:ext cx="6520297" cy="1635211"/>
            <a:chOff x="2835850" y="3491917"/>
            <a:chExt cx="6520297" cy="1635211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418BA67F-E663-E147-8498-8F83EDF8369C}"/>
                </a:ext>
              </a:extLst>
            </p:cNvPr>
            <p:cNvSpPr txBox="1">
              <a:spLocks/>
            </p:cNvSpPr>
            <p:nvPr/>
          </p:nvSpPr>
          <p:spPr>
            <a:xfrm>
              <a:off x="2835850" y="4486736"/>
              <a:ext cx="6520297" cy="64039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4000" dirty="0"/>
                <a:t>I </a:t>
              </a:r>
              <a:r>
                <a:rPr lang="en-US" sz="4000" b="1" dirty="0"/>
                <a:t>know</a:t>
              </a:r>
              <a:r>
                <a:rPr lang="en-US" sz="4000" dirty="0"/>
                <a:t> about the $.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32D62D1E-1803-8744-82A7-046D373E4230}"/>
                </a:ext>
              </a:extLst>
            </p:cNvPr>
            <p:cNvCxnSpPr>
              <a:stCxn id="5" idx="2"/>
              <a:endCxn id="6" idx="0"/>
            </p:cNvCxnSpPr>
            <p:nvPr/>
          </p:nvCxnSpPr>
          <p:spPr>
            <a:xfrm flipH="1">
              <a:off x="6095999" y="3491917"/>
              <a:ext cx="1" cy="994819"/>
            </a:xfrm>
            <a:prstGeom prst="straightConnector1">
              <a:avLst/>
            </a:prstGeom>
            <a:ln w="76200" cmpd="dbl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9BE7863-94EA-6843-8331-2D94CE85F84B}"/>
              </a:ext>
            </a:extLst>
          </p:cNvPr>
          <p:cNvCxnSpPr/>
          <p:nvPr/>
        </p:nvCxnSpPr>
        <p:spPr>
          <a:xfrm flipH="1">
            <a:off x="4871545" y="3491917"/>
            <a:ext cx="551793" cy="994819"/>
          </a:xfrm>
          <a:prstGeom prst="straightConnector1">
            <a:avLst/>
          </a:prstGeom>
          <a:ln w="63500">
            <a:solidFill>
              <a:srgbClr val="CD54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728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35A42-CC60-994A-BE67-081FB9A2B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06E055-059E-8F44-83C1-6A4D6935EA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1848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5A4AB-E924-394F-84C2-329100FBD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0483F7-42D2-5341-A5B3-874B8D33B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Goal:</a:t>
            </a:r>
            <a:r>
              <a:rPr lang="en-US" dirty="0"/>
              <a:t> probe neural models </a:t>
            </a:r>
            <a:r>
              <a:rPr lang="en-US" dirty="0" err="1"/>
              <a:t>lexicosyntactic</a:t>
            </a:r>
            <a:r>
              <a:rPr lang="en-US" dirty="0"/>
              <a:t> inference capabilities</a:t>
            </a:r>
          </a:p>
          <a:p>
            <a:r>
              <a:rPr lang="en-US" b="1" dirty="0"/>
              <a:t>Task: </a:t>
            </a:r>
            <a:r>
              <a:rPr lang="en-US" dirty="0"/>
              <a:t>event factuality prediction </a:t>
            </a:r>
            <a:endParaRPr lang="en-US" b="1" dirty="0"/>
          </a:p>
          <a:p>
            <a:r>
              <a:rPr lang="en-US" b="1" dirty="0"/>
              <a:t>Data: </a:t>
            </a:r>
            <a:r>
              <a:rPr lang="en-US" dirty="0"/>
              <a:t>type-level veridicality judgements for all English clause-embedding verbs in various syntactic contexts</a:t>
            </a:r>
          </a:p>
          <a:p>
            <a:r>
              <a:rPr lang="en-US" b="1" dirty="0"/>
              <a:t>Finding: </a:t>
            </a:r>
            <a:r>
              <a:rPr lang="en-US" dirty="0"/>
              <a:t>current SOTA neural models for EFP…</a:t>
            </a:r>
          </a:p>
          <a:p>
            <a:pPr lvl="1"/>
            <a:r>
              <a:rPr lang="en-US" dirty="0"/>
              <a:t>…are not robust to variation in lexical item and syntactic structure.</a:t>
            </a:r>
          </a:p>
          <a:p>
            <a:pPr lvl="1"/>
            <a:r>
              <a:rPr lang="en-US" dirty="0"/>
              <a:t>…do not correctly compute “inverse” inferences relative to negation.</a:t>
            </a:r>
          </a:p>
          <a:p>
            <a:r>
              <a:rPr lang="en-US" b="1" dirty="0"/>
              <a:t>Future work: </a:t>
            </a:r>
            <a:r>
              <a:rPr lang="en-US" dirty="0"/>
              <a:t>improving performance on </a:t>
            </a:r>
            <a:r>
              <a:rPr lang="en-US" dirty="0" err="1"/>
              <a:t>lexicosyntactic</a:t>
            </a:r>
            <a:r>
              <a:rPr lang="en-US" dirty="0"/>
              <a:t> inference through pre-training on type-level data.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99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30D0A-92BD-8943-BBC2-B32244BA1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28A367-8FC2-E940-938A-72FB3AD08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0001" y="3722022"/>
            <a:ext cx="2658372" cy="2658372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A5F32D-DAD8-1749-97B1-07AFAC440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6925" y="3722022"/>
            <a:ext cx="2658372" cy="2658372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C8195D-E366-8C4A-94D6-3BC04D619D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97" r="4468"/>
          <a:stretch/>
        </p:blipFill>
        <p:spPr>
          <a:xfrm>
            <a:off x="5849594" y="1569096"/>
            <a:ext cx="2648792" cy="2658372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0D42AB-80A3-1549-B164-75CF896725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0752" y="1566874"/>
            <a:ext cx="2658372" cy="265837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210034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303D0-5118-7B40-BF36-89A440925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All data freely available!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362B205-A005-454C-9F67-B77C17A05AA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10588" y="2959763"/>
            <a:ext cx="2695076" cy="2695076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2880ABB-8E06-184E-91FB-EC5EB9466D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83387" y="2971794"/>
            <a:ext cx="2685686" cy="2695077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D44655-2ABF-4443-88E4-F9642AE0B1B5}"/>
              </a:ext>
            </a:extLst>
          </p:cNvPr>
          <p:cNvSpPr txBox="1"/>
          <p:nvPr/>
        </p:nvSpPr>
        <p:spPr>
          <a:xfrm>
            <a:off x="1620253" y="1699276"/>
            <a:ext cx="44757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Decompositional</a:t>
            </a:r>
            <a:r>
              <a:rPr lang="en-US" sz="3600" dirty="0"/>
              <a:t> Semantics Initiative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06A7AB-7291-2747-AC82-9CFE38364CBA}"/>
              </a:ext>
            </a:extLst>
          </p:cNvPr>
          <p:cNvSpPr txBox="1"/>
          <p:nvPr/>
        </p:nvSpPr>
        <p:spPr>
          <a:xfrm>
            <a:off x="6288356" y="1702103"/>
            <a:ext cx="44757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MegaAttitude</a:t>
            </a:r>
            <a:r>
              <a:rPr lang="en-US" sz="3600" dirty="0"/>
              <a:t> </a:t>
            </a:r>
          </a:p>
          <a:p>
            <a:pPr algn="ctr"/>
            <a:r>
              <a:rPr lang="en-US" sz="3600" dirty="0"/>
              <a:t>Project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A5A433-5C1C-C341-95FB-CA0634876777}"/>
              </a:ext>
            </a:extLst>
          </p:cNvPr>
          <p:cNvSpPr txBox="1"/>
          <p:nvPr/>
        </p:nvSpPr>
        <p:spPr>
          <a:xfrm>
            <a:off x="1620252" y="5728450"/>
            <a:ext cx="4475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15437A"/>
                </a:solidFill>
              </a:rPr>
              <a:t>decomp.io</a:t>
            </a:r>
            <a:endParaRPr lang="en-US" sz="3600" b="1" dirty="0">
              <a:solidFill>
                <a:srgbClr val="15437A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2EA653-FA22-294F-85FC-FF3BD3825EF0}"/>
              </a:ext>
            </a:extLst>
          </p:cNvPr>
          <p:cNvSpPr txBox="1"/>
          <p:nvPr/>
        </p:nvSpPr>
        <p:spPr>
          <a:xfrm>
            <a:off x="6288355" y="5728450"/>
            <a:ext cx="4475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15437A"/>
                </a:solidFill>
              </a:rPr>
              <a:t>megaattitude.io</a:t>
            </a:r>
            <a:endParaRPr lang="en-US" sz="3600" b="1" dirty="0">
              <a:solidFill>
                <a:srgbClr val="1543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415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60E07-A93B-DC44-BBF3-343F8C8C5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9E5688-2ECF-3840-966A-BF883D56DA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402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D7F08-AD4D-164C-83AE-5FC065C3E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 of inferences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D85F92-EDE6-E548-A6E1-939B3A9569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1720" y="1491916"/>
            <a:ext cx="6485511" cy="5188408"/>
          </a:xfrm>
        </p:spPr>
      </p:pic>
    </p:spTree>
    <p:extLst>
      <p:ext uri="{BB962C8B-B14F-4D97-AF65-F5344CB8AC3E}">
        <p14:creationId xmlns:p14="http://schemas.microsoft.com/office/powerpoint/2010/main" val="6341003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D7F08-AD4D-164C-83AE-5FC065C3E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 of inferences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D85F92-EDE6-E548-A6E1-939B3A9569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1720" y="1491916"/>
            <a:ext cx="6485511" cy="5188408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5D1CE03-1E8D-A046-ABB6-F3FB51227781}"/>
              </a:ext>
            </a:extLst>
          </p:cNvPr>
          <p:cNvSpPr/>
          <p:nvPr/>
        </p:nvSpPr>
        <p:spPr>
          <a:xfrm>
            <a:off x="770022" y="2671011"/>
            <a:ext cx="517358" cy="2562725"/>
          </a:xfrm>
          <a:prstGeom prst="rect">
            <a:avLst/>
          </a:prstGeom>
          <a:solidFill>
            <a:srgbClr val="FADC4A">
              <a:alpha val="37647"/>
            </a:srgbClr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5426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D7F08-AD4D-164C-83AE-5FC065C3E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 of inferences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D85F92-EDE6-E548-A6E1-939B3A9569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1720" y="1491916"/>
            <a:ext cx="6485511" cy="5188408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C02E4BE-4301-194B-B7CA-F2F7C84CCD44}"/>
              </a:ext>
            </a:extLst>
          </p:cNvPr>
          <p:cNvSpPr/>
          <p:nvPr/>
        </p:nvSpPr>
        <p:spPr>
          <a:xfrm>
            <a:off x="1335505" y="1750849"/>
            <a:ext cx="1937084" cy="2075194"/>
          </a:xfrm>
          <a:prstGeom prst="rect">
            <a:avLst/>
          </a:prstGeom>
          <a:solidFill>
            <a:srgbClr val="154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D1CE03-1E8D-A046-ABB6-F3FB51227781}"/>
              </a:ext>
            </a:extLst>
          </p:cNvPr>
          <p:cNvSpPr/>
          <p:nvPr/>
        </p:nvSpPr>
        <p:spPr>
          <a:xfrm>
            <a:off x="770022" y="2671011"/>
            <a:ext cx="517358" cy="2562725"/>
          </a:xfrm>
          <a:prstGeom prst="rect">
            <a:avLst/>
          </a:prstGeom>
          <a:solidFill>
            <a:srgbClr val="FADC4A">
              <a:alpha val="37647"/>
            </a:srgbClr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8560D10-964C-934B-9D70-030432FD9E8C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1028700" y="5233736"/>
            <a:ext cx="4139046" cy="13312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1015978-3665-2F4A-BF02-C16FDBF575AF}"/>
              </a:ext>
            </a:extLst>
          </p:cNvPr>
          <p:cNvSpPr txBox="1"/>
          <p:nvPr/>
        </p:nvSpPr>
        <p:spPr>
          <a:xfrm>
            <a:off x="5167746" y="5016215"/>
            <a:ext cx="6919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Someone knew that a particular thing happened.</a:t>
            </a:r>
          </a:p>
        </p:txBody>
      </p:sp>
    </p:spTree>
    <p:extLst>
      <p:ext uri="{BB962C8B-B14F-4D97-AF65-F5344CB8AC3E}">
        <p14:creationId xmlns:p14="http://schemas.microsoft.com/office/powerpoint/2010/main" val="18776072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D7F08-AD4D-164C-83AE-5FC065C3E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 of inferences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D85F92-EDE6-E548-A6E1-939B3A9569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1720" y="1491916"/>
            <a:ext cx="6485511" cy="5188408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C02E4BE-4301-194B-B7CA-F2F7C84CCD44}"/>
              </a:ext>
            </a:extLst>
          </p:cNvPr>
          <p:cNvSpPr/>
          <p:nvPr/>
        </p:nvSpPr>
        <p:spPr>
          <a:xfrm>
            <a:off x="1335505" y="1750849"/>
            <a:ext cx="1937084" cy="2075194"/>
          </a:xfrm>
          <a:prstGeom prst="rect">
            <a:avLst/>
          </a:prstGeom>
          <a:solidFill>
            <a:srgbClr val="154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D1CE03-1E8D-A046-ABB6-F3FB51227781}"/>
              </a:ext>
            </a:extLst>
          </p:cNvPr>
          <p:cNvSpPr/>
          <p:nvPr/>
        </p:nvSpPr>
        <p:spPr>
          <a:xfrm>
            <a:off x="2923926" y="6229351"/>
            <a:ext cx="2762500" cy="450974"/>
          </a:xfrm>
          <a:prstGeom prst="rect">
            <a:avLst/>
          </a:prstGeom>
          <a:solidFill>
            <a:srgbClr val="FADC4A">
              <a:alpha val="37647"/>
            </a:srgbClr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8560D10-964C-934B-9D70-030432FD9E8C}"/>
              </a:ext>
            </a:extLst>
          </p:cNvPr>
          <p:cNvCxnSpPr>
            <a:cxnSpLocks/>
          </p:cNvCxnSpPr>
          <p:nvPr/>
        </p:nvCxnSpPr>
        <p:spPr>
          <a:xfrm flipV="1">
            <a:off x="5686426" y="5981124"/>
            <a:ext cx="2082206" cy="505403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AC04B8C-C4C8-5D44-9036-593B93DC1CD5}"/>
              </a:ext>
            </a:extLst>
          </p:cNvPr>
          <p:cNvSpPr txBox="1"/>
          <p:nvPr/>
        </p:nvSpPr>
        <p:spPr>
          <a:xfrm>
            <a:off x="5167746" y="5016215"/>
            <a:ext cx="6919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Someone knew that a particular thing happened.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F642F0-FACE-6445-B573-7A2EDE2B54B7}"/>
              </a:ext>
            </a:extLst>
          </p:cNvPr>
          <p:cNvSpPr txBox="1"/>
          <p:nvPr/>
        </p:nvSpPr>
        <p:spPr>
          <a:xfrm>
            <a:off x="4364181" y="5464039"/>
            <a:ext cx="7587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Someone didn’t know that a particular thing happened.</a:t>
            </a:r>
          </a:p>
        </p:txBody>
      </p:sp>
    </p:spTree>
    <p:extLst>
      <p:ext uri="{BB962C8B-B14F-4D97-AF65-F5344CB8AC3E}">
        <p14:creationId xmlns:p14="http://schemas.microsoft.com/office/powerpoint/2010/main" val="5167783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D7F08-AD4D-164C-83AE-5FC065C3E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 of inferences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D85F92-EDE6-E548-A6E1-939B3A9569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1720" y="1491916"/>
            <a:ext cx="6485510" cy="5188408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9457711-1FAB-DB43-B452-C4E4B6048F1C}"/>
              </a:ext>
            </a:extLst>
          </p:cNvPr>
          <p:cNvSpPr/>
          <p:nvPr/>
        </p:nvSpPr>
        <p:spPr>
          <a:xfrm>
            <a:off x="3329741" y="1779882"/>
            <a:ext cx="1937084" cy="2075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1A6D5E-E19B-4443-B486-9910727CB4D9}"/>
              </a:ext>
            </a:extLst>
          </p:cNvPr>
          <p:cNvSpPr/>
          <p:nvPr/>
        </p:nvSpPr>
        <p:spPr>
          <a:xfrm>
            <a:off x="5352553" y="1779882"/>
            <a:ext cx="1937084" cy="2075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8882AF-F5A1-9D42-B4DC-B82AA784ABD9}"/>
              </a:ext>
            </a:extLst>
          </p:cNvPr>
          <p:cNvSpPr/>
          <p:nvPr/>
        </p:nvSpPr>
        <p:spPr>
          <a:xfrm>
            <a:off x="1349793" y="4117959"/>
            <a:ext cx="1937084" cy="2075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C8981E-72EE-FC49-9548-A0AB006F02AC}"/>
              </a:ext>
            </a:extLst>
          </p:cNvPr>
          <p:cNvSpPr/>
          <p:nvPr/>
        </p:nvSpPr>
        <p:spPr>
          <a:xfrm>
            <a:off x="3329741" y="4118416"/>
            <a:ext cx="1937084" cy="2075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991B1A-14D1-A64E-8A86-0AFDE2001824}"/>
              </a:ext>
            </a:extLst>
          </p:cNvPr>
          <p:cNvSpPr/>
          <p:nvPr/>
        </p:nvSpPr>
        <p:spPr>
          <a:xfrm>
            <a:off x="5352553" y="4118416"/>
            <a:ext cx="1937084" cy="2075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AA2DCFE-1B78-524F-9005-90BEA9EEBDDB}"/>
              </a:ext>
            </a:extLst>
          </p:cNvPr>
          <p:cNvGrpSpPr/>
          <p:nvPr/>
        </p:nvGrpSpPr>
        <p:grpSpPr>
          <a:xfrm>
            <a:off x="1970690" y="1779882"/>
            <a:ext cx="630620" cy="1664320"/>
            <a:chOff x="1970690" y="1779882"/>
            <a:chExt cx="630620" cy="166432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A8CF7D4-25ED-DC42-9F0F-41C185DE43D8}"/>
                </a:ext>
              </a:extLst>
            </p:cNvPr>
            <p:cNvSpPr txBox="1"/>
            <p:nvPr/>
          </p:nvSpPr>
          <p:spPr>
            <a:xfrm>
              <a:off x="1970690" y="1779882"/>
              <a:ext cx="6306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/>
                <a:t>+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3690E65-D3F6-1245-B05F-61FD36715E7B}"/>
                </a:ext>
              </a:extLst>
            </p:cNvPr>
            <p:cNvSpPr txBox="1"/>
            <p:nvPr/>
          </p:nvSpPr>
          <p:spPr>
            <a:xfrm>
              <a:off x="1970690" y="2797871"/>
              <a:ext cx="6306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/>
                <a:t>-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7860C50-F45C-CA4B-BB33-C19C2BF4FBDE}"/>
                </a:ext>
              </a:extLst>
            </p:cNvPr>
            <p:cNvSpPr txBox="1"/>
            <p:nvPr/>
          </p:nvSpPr>
          <p:spPr>
            <a:xfrm>
              <a:off x="1970690" y="2274377"/>
              <a:ext cx="6306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/>
                <a:t>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230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5EF58-E5B7-A245-AE2E-0B017F923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CD5400"/>
                </a:solidFill>
              </a:rPr>
              <a:t>Lexico</a:t>
            </a:r>
            <a:r>
              <a:rPr lang="en-US" dirty="0" err="1">
                <a:solidFill>
                  <a:srgbClr val="15437A"/>
                </a:solidFill>
              </a:rPr>
              <a:t>syntactic</a:t>
            </a:r>
            <a:r>
              <a:rPr lang="en-US" dirty="0"/>
              <a:t> inference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D12CF-7601-7D48-8ED0-5EE70DA28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890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Not all inferences are computable from a </a:t>
            </a:r>
            <a:r>
              <a:rPr lang="en-US" dirty="0">
                <a:solidFill>
                  <a:srgbClr val="CD5400"/>
                </a:solidFill>
              </a:rPr>
              <a:t>lexical item </a:t>
            </a:r>
            <a:r>
              <a:rPr lang="en-US" dirty="0"/>
              <a:t>alone.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F2EA84-1863-FA4E-B178-3ACE739E6248}"/>
              </a:ext>
            </a:extLst>
          </p:cNvPr>
          <p:cNvSpPr/>
          <p:nvPr/>
        </p:nvSpPr>
        <p:spPr>
          <a:xfrm>
            <a:off x="1622854" y="2494162"/>
            <a:ext cx="89462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American Typewriter" panose="02090604020004020304" pitchFamily="18" charset="77"/>
              </a:rPr>
              <a:t>Did he </a:t>
            </a:r>
            <a:r>
              <a:rPr lang="en-US" sz="4000" b="1" dirty="0">
                <a:latin typeface="American Typewriter" panose="02090604020004020304" pitchFamily="18" charset="77"/>
              </a:rPr>
              <a:t>forget</a:t>
            </a:r>
            <a:r>
              <a:rPr lang="en-US" sz="4000" dirty="0">
                <a:latin typeface="American Typewriter" panose="02090604020004020304" pitchFamily="18" charset="77"/>
              </a:rPr>
              <a:t> that he already has a memoir called "A Charge to Keep"?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D8B0E7E-35BD-E346-BE90-08B887CD3E9B}"/>
              </a:ext>
            </a:extLst>
          </p:cNvPr>
          <p:cNvGrpSpPr/>
          <p:nvPr/>
        </p:nvGrpSpPr>
        <p:grpSpPr>
          <a:xfrm>
            <a:off x="2835850" y="3817601"/>
            <a:ext cx="6520297" cy="1902653"/>
            <a:chOff x="2835850" y="3817601"/>
            <a:chExt cx="6520297" cy="1902653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2F533950-DBA4-3941-B4DA-B9C76B3C95D9}"/>
                </a:ext>
              </a:extLst>
            </p:cNvPr>
            <p:cNvSpPr txBox="1">
              <a:spLocks/>
            </p:cNvSpPr>
            <p:nvPr/>
          </p:nvSpPr>
          <p:spPr>
            <a:xfrm>
              <a:off x="2835850" y="5079862"/>
              <a:ext cx="6520297" cy="64039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4000" dirty="0"/>
                <a:t>He already has a memoir.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5708446C-BD63-8A4C-8C84-38E21BB950EF}"/>
                </a:ext>
              </a:extLst>
            </p:cNvPr>
            <p:cNvCxnSpPr>
              <a:cxnSpLocks/>
              <a:stCxn id="5" idx="2"/>
              <a:endCxn id="6" idx="0"/>
            </p:cNvCxnSpPr>
            <p:nvPr/>
          </p:nvCxnSpPr>
          <p:spPr>
            <a:xfrm flipH="1">
              <a:off x="6095999" y="3817601"/>
              <a:ext cx="1" cy="1262261"/>
            </a:xfrm>
            <a:prstGeom prst="straightConnector1">
              <a:avLst/>
            </a:prstGeom>
            <a:ln w="76200" cmpd="dbl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D1245D3-41CA-344F-8337-8984D4BB6B22}"/>
              </a:ext>
            </a:extLst>
          </p:cNvPr>
          <p:cNvGrpSpPr/>
          <p:nvPr/>
        </p:nvGrpSpPr>
        <p:grpSpPr>
          <a:xfrm>
            <a:off x="1709352" y="3175684"/>
            <a:ext cx="8472616" cy="608967"/>
            <a:chOff x="1709352" y="3175684"/>
            <a:chExt cx="8472616" cy="6089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F91699B-27A6-874F-B830-A1EB460E5743}"/>
                </a:ext>
              </a:extLst>
            </p:cNvPr>
            <p:cNvCxnSpPr/>
            <p:nvPr/>
          </p:nvCxnSpPr>
          <p:spPr>
            <a:xfrm>
              <a:off x="6203092" y="3175684"/>
              <a:ext cx="3978876" cy="0"/>
            </a:xfrm>
            <a:prstGeom prst="line">
              <a:avLst/>
            </a:prstGeom>
            <a:ln w="76200">
              <a:solidFill>
                <a:srgbClr val="15437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795A0B7-64BA-F542-8F5A-9C5B77A940EF}"/>
                </a:ext>
              </a:extLst>
            </p:cNvPr>
            <p:cNvCxnSpPr>
              <a:cxnSpLocks/>
            </p:cNvCxnSpPr>
            <p:nvPr/>
          </p:nvCxnSpPr>
          <p:spPr>
            <a:xfrm>
              <a:off x="1709352" y="3784651"/>
              <a:ext cx="8138983" cy="0"/>
            </a:xfrm>
            <a:prstGeom prst="line">
              <a:avLst/>
            </a:prstGeom>
            <a:ln w="76200">
              <a:solidFill>
                <a:srgbClr val="15437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F829C3C3-6323-344C-824F-BE19CDB25479}"/>
              </a:ext>
            </a:extLst>
          </p:cNvPr>
          <p:cNvSpPr/>
          <p:nvPr/>
        </p:nvSpPr>
        <p:spPr>
          <a:xfrm>
            <a:off x="425670" y="6018957"/>
            <a:ext cx="117663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Kiparsky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and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Kiparsky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, 1970;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Karttunen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, 1971a,b; Horn, 1972;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Karttunen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and Peters, 1979; Heim, 1992; Simons, 2001, 2007; Simons et al., 2010;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Abusch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, 2002, 2010;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Gajewski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, 2007; Anand and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Hacquard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, 2013, 2014</a:t>
            </a:r>
          </a:p>
        </p:txBody>
      </p:sp>
    </p:spTree>
    <p:extLst>
      <p:ext uri="{BB962C8B-B14F-4D97-AF65-F5344CB8AC3E}">
        <p14:creationId xmlns:p14="http://schemas.microsoft.com/office/powerpoint/2010/main" val="281592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D7F08-AD4D-164C-83AE-5FC065C3E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 of inferences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D85F92-EDE6-E548-A6E1-939B3A9569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1720" y="1491916"/>
            <a:ext cx="6485510" cy="5188408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BBFE472-C1A2-274B-B2AE-D2ADBA73B634}"/>
              </a:ext>
            </a:extLst>
          </p:cNvPr>
          <p:cNvSpPr/>
          <p:nvPr/>
        </p:nvSpPr>
        <p:spPr>
          <a:xfrm>
            <a:off x="3329741" y="1779882"/>
            <a:ext cx="1937084" cy="2075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52EF05-7186-8C47-995F-41814C35A6AD}"/>
              </a:ext>
            </a:extLst>
          </p:cNvPr>
          <p:cNvSpPr/>
          <p:nvPr/>
        </p:nvSpPr>
        <p:spPr>
          <a:xfrm>
            <a:off x="5352553" y="1779882"/>
            <a:ext cx="1937084" cy="2075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E7FF49-F195-6141-AF6E-DBB7F0EC97D0}"/>
              </a:ext>
            </a:extLst>
          </p:cNvPr>
          <p:cNvSpPr/>
          <p:nvPr/>
        </p:nvSpPr>
        <p:spPr>
          <a:xfrm>
            <a:off x="1349793" y="4117959"/>
            <a:ext cx="1937084" cy="2075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157E2E-0429-2D46-A50D-EC3DABC50F0A}"/>
              </a:ext>
            </a:extLst>
          </p:cNvPr>
          <p:cNvSpPr/>
          <p:nvPr/>
        </p:nvSpPr>
        <p:spPr>
          <a:xfrm>
            <a:off x="3329741" y="4118416"/>
            <a:ext cx="1937084" cy="2075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630376-E9CC-A74E-8248-2A265E08702F}"/>
              </a:ext>
            </a:extLst>
          </p:cNvPr>
          <p:cNvSpPr/>
          <p:nvPr/>
        </p:nvSpPr>
        <p:spPr>
          <a:xfrm>
            <a:off x="5352553" y="4118416"/>
            <a:ext cx="1937084" cy="2075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A75261F-C22F-784D-A8C4-1DA517EBE1D0}"/>
              </a:ext>
            </a:extLst>
          </p:cNvPr>
          <p:cNvGrpSpPr/>
          <p:nvPr/>
        </p:nvGrpSpPr>
        <p:grpSpPr>
          <a:xfrm>
            <a:off x="1406205" y="2263401"/>
            <a:ext cx="1825725" cy="693630"/>
            <a:chOff x="1406205" y="2263401"/>
            <a:chExt cx="1825725" cy="69363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64DA830-497E-EF4F-8B0A-BCFBE21DD586}"/>
                </a:ext>
              </a:extLst>
            </p:cNvPr>
            <p:cNvSpPr txBox="1"/>
            <p:nvPr/>
          </p:nvSpPr>
          <p:spPr>
            <a:xfrm>
              <a:off x="2601310" y="2310700"/>
              <a:ext cx="6306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/>
                <a:t>+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CBA6382-D788-AB43-AB89-D19515792A88}"/>
                </a:ext>
              </a:extLst>
            </p:cNvPr>
            <p:cNvSpPr txBox="1"/>
            <p:nvPr/>
          </p:nvSpPr>
          <p:spPr>
            <a:xfrm>
              <a:off x="1406205" y="2263401"/>
              <a:ext cx="6306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/>
                <a:t>-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5E1702B-7D42-9F41-8FD5-2BDC135FE3C4}"/>
                </a:ext>
              </a:extLst>
            </p:cNvPr>
            <p:cNvSpPr txBox="1"/>
            <p:nvPr/>
          </p:nvSpPr>
          <p:spPr>
            <a:xfrm>
              <a:off x="1970690" y="2274377"/>
              <a:ext cx="6306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/>
                <a:t>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502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D7F08-AD4D-164C-83AE-5FC065C3E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 of inferences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D85F92-EDE6-E548-A6E1-939B3A9569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1720" y="1491916"/>
            <a:ext cx="6485510" cy="5188408"/>
          </a:xfrm>
        </p:spPr>
      </p:pic>
    </p:spTree>
    <p:extLst>
      <p:ext uri="{BB962C8B-B14F-4D97-AF65-F5344CB8AC3E}">
        <p14:creationId xmlns:p14="http://schemas.microsoft.com/office/powerpoint/2010/main" val="18854831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D7F08-AD4D-164C-83AE-5FC065C3E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 of inferences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D85F92-EDE6-E548-A6E1-939B3A9569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1720" y="1491916"/>
            <a:ext cx="6485511" cy="5188409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C0450C3-9FF7-1546-824D-5AE1991C7684}"/>
              </a:ext>
            </a:extLst>
          </p:cNvPr>
          <p:cNvSpPr/>
          <p:nvPr/>
        </p:nvSpPr>
        <p:spPr>
          <a:xfrm>
            <a:off x="3329741" y="1779882"/>
            <a:ext cx="1937084" cy="2075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A1D941-E0C9-3D47-A561-5DF74777D866}"/>
              </a:ext>
            </a:extLst>
          </p:cNvPr>
          <p:cNvSpPr/>
          <p:nvPr/>
        </p:nvSpPr>
        <p:spPr>
          <a:xfrm>
            <a:off x="5352553" y="1779882"/>
            <a:ext cx="1937084" cy="2075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16E16B-2BDB-7F49-92A3-DA751359760D}"/>
              </a:ext>
            </a:extLst>
          </p:cNvPr>
          <p:cNvSpPr/>
          <p:nvPr/>
        </p:nvSpPr>
        <p:spPr>
          <a:xfrm>
            <a:off x="1349793" y="4117959"/>
            <a:ext cx="1937084" cy="2075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1AF664-D2DA-9646-BC16-6126C078CCAD}"/>
              </a:ext>
            </a:extLst>
          </p:cNvPr>
          <p:cNvSpPr/>
          <p:nvPr/>
        </p:nvSpPr>
        <p:spPr>
          <a:xfrm>
            <a:off x="3329741" y="4118416"/>
            <a:ext cx="1937084" cy="2075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B39CB8-CFDF-8E4B-A392-4C67391D444C}"/>
              </a:ext>
            </a:extLst>
          </p:cNvPr>
          <p:cNvSpPr/>
          <p:nvPr/>
        </p:nvSpPr>
        <p:spPr>
          <a:xfrm>
            <a:off x="5352553" y="4118416"/>
            <a:ext cx="1937084" cy="2075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5B7CD6-9850-DE43-8B47-312468A12AEC}"/>
              </a:ext>
            </a:extLst>
          </p:cNvPr>
          <p:cNvSpPr txBox="1"/>
          <p:nvPr/>
        </p:nvSpPr>
        <p:spPr>
          <a:xfrm>
            <a:off x="3343597" y="1760059"/>
            <a:ext cx="8862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Someone {didn’t forget, forgot} that a particular thing happened.</a:t>
            </a:r>
          </a:p>
        </p:txBody>
      </p:sp>
    </p:spTree>
    <p:extLst>
      <p:ext uri="{BB962C8B-B14F-4D97-AF65-F5344CB8AC3E}">
        <p14:creationId xmlns:p14="http://schemas.microsoft.com/office/powerpoint/2010/main" val="27609106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D7F08-AD4D-164C-83AE-5FC065C3E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 of inferences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D85F92-EDE6-E548-A6E1-939B3A9569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1720" y="1491916"/>
            <a:ext cx="6485511" cy="5188409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C0450C3-9FF7-1546-824D-5AE1991C7684}"/>
              </a:ext>
            </a:extLst>
          </p:cNvPr>
          <p:cNvSpPr/>
          <p:nvPr/>
        </p:nvSpPr>
        <p:spPr>
          <a:xfrm>
            <a:off x="3329741" y="1779882"/>
            <a:ext cx="1937084" cy="2075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A1D941-E0C9-3D47-A561-5DF74777D866}"/>
              </a:ext>
            </a:extLst>
          </p:cNvPr>
          <p:cNvSpPr/>
          <p:nvPr/>
        </p:nvSpPr>
        <p:spPr>
          <a:xfrm>
            <a:off x="5352553" y="1779882"/>
            <a:ext cx="1937084" cy="2075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16E16B-2BDB-7F49-92A3-DA751359760D}"/>
              </a:ext>
            </a:extLst>
          </p:cNvPr>
          <p:cNvSpPr/>
          <p:nvPr/>
        </p:nvSpPr>
        <p:spPr>
          <a:xfrm>
            <a:off x="1349793" y="4117959"/>
            <a:ext cx="1937084" cy="2075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B39CB8-CFDF-8E4B-A392-4C67391D444C}"/>
              </a:ext>
            </a:extLst>
          </p:cNvPr>
          <p:cNvSpPr/>
          <p:nvPr/>
        </p:nvSpPr>
        <p:spPr>
          <a:xfrm>
            <a:off x="5352553" y="4118416"/>
            <a:ext cx="1937084" cy="2075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AC779A-608A-9A4C-87BB-8F146936FBF3}"/>
              </a:ext>
            </a:extLst>
          </p:cNvPr>
          <p:cNvSpPr txBox="1"/>
          <p:nvPr/>
        </p:nvSpPr>
        <p:spPr>
          <a:xfrm>
            <a:off x="3274322" y="1760059"/>
            <a:ext cx="8862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Someone {didn’t forget, forgot} that a particular thing happened.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C343E1-E7B6-034E-9BE7-5262C5FADF36}"/>
              </a:ext>
            </a:extLst>
          </p:cNvPr>
          <p:cNvSpPr txBox="1"/>
          <p:nvPr/>
        </p:nvSpPr>
        <p:spPr>
          <a:xfrm>
            <a:off x="3260466" y="2122562"/>
            <a:ext cx="9083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Someone {didn’t forget, forgot} to do a particular thing happened.</a:t>
            </a:r>
          </a:p>
        </p:txBody>
      </p:sp>
    </p:spTree>
    <p:extLst>
      <p:ext uri="{BB962C8B-B14F-4D97-AF65-F5344CB8AC3E}">
        <p14:creationId xmlns:p14="http://schemas.microsoft.com/office/powerpoint/2010/main" val="35927686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D7F08-AD4D-164C-83AE-5FC065C3E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 of inferences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D85F92-EDE6-E548-A6E1-939B3A9569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1720" y="1491916"/>
            <a:ext cx="6485511" cy="5188409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C0450C3-9FF7-1546-824D-5AE1991C7684}"/>
              </a:ext>
            </a:extLst>
          </p:cNvPr>
          <p:cNvSpPr/>
          <p:nvPr/>
        </p:nvSpPr>
        <p:spPr>
          <a:xfrm>
            <a:off x="3329741" y="1779882"/>
            <a:ext cx="1937084" cy="2075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A1D941-E0C9-3D47-A561-5DF74777D866}"/>
              </a:ext>
            </a:extLst>
          </p:cNvPr>
          <p:cNvSpPr/>
          <p:nvPr/>
        </p:nvSpPr>
        <p:spPr>
          <a:xfrm>
            <a:off x="5352553" y="1779882"/>
            <a:ext cx="1937084" cy="2075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16E16B-2BDB-7F49-92A3-DA751359760D}"/>
              </a:ext>
            </a:extLst>
          </p:cNvPr>
          <p:cNvSpPr/>
          <p:nvPr/>
        </p:nvSpPr>
        <p:spPr>
          <a:xfrm>
            <a:off x="1349793" y="4117959"/>
            <a:ext cx="1937084" cy="2075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B39CB8-CFDF-8E4B-A392-4C67391D444C}"/>
              </a:ext>
            </a:extLst>
          </p:cNvPr>
          <p:cNvSpPr/>
          <p:nvPr/>
        </p:nvSpPr>
        <p:spPr>
          <a:xfrm>
            <a:off x="5352553" y="4118416"/>
            <a:ext cx="1937084" cy="2075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36BF7AD-2396-894B-B6CB-2D34B1810571}"/>
              </a:ext>
            </a:extLst>
          </p:cNvPr>
          <p:cNvCxnSpPr>
            <a:cxnSpLocks/>
          </p:cNvCxnSpPr>
          <p:nvPr/>
        </p:nvCxnSpPr>
        <p:spPr>
          <a:xfrm>
            <a:off x="3071813" y="2100263"/>
            <a:ext cx="1885950" cy="3743325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31811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D7F08-AD4D-164C-83AE-5FC065C3E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 of inferences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D85F92-EDE6-E548-A6E1-939B3A9569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1720" y="1491916"/>
            <a:ext cx="6485511" cy="5188409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C0450C3-9FF7-1546-824D-5AE1991C7684}"/>
              </a:ext>
            </a:extLst>
          </p:cNvPr>
          <p:cNvSpPr/>
          <p:nvPr/>
        </p:nvSpPr>
        <p:spPr>
          <a:xfrm>
            <a:off x="3329741" y="1779882"/>
            <a:ext cx="1937084" cy="2075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A1D941-E0C9-3D47-A561-5DF74777D866}"/>
              </a:ext>
            </a:extLst>
          </p:cNvPr>
          <p:cNvSpPr/>
          <p:nvPr/>
        </p:nvSpPr>
        <p:spPr>
          <a:xfrm>
            <a:off x="5352553" y="1779882"/>
            <a:ext cx="1937084" cy="2075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16E16B-2BDB-7F49-92A3-DA751359760D}"/>
              </a:ext>
            </a:extLst>
          </p:cNvPr>
          <p:cNvSpPr/>
          <p:nvPr/>
        </p:nvSpPr>
        <p:spPr>
          <a:xfrm>
            <a:off x="1349793" y="4117959"/>
            <a:ext cx="1937084" cy="2075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B39CB8-CFDF-8E4B-A392-4C67391D444C}"/>
              </a:ext>
            </a:extLst>
          </p:cNvPr>
          <p:cNvSpPr/>
          <p:nvPr/>
        </p:nvSpPr>
        <p:spPr>
          <a:xfrm>
            <a:off x="5352553" y="4118416"/>
            <a:ext cx="1937084" cy="2075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36BF7AD-2396-894B-B6CB-2D34B1810571}"/>
              </a:ext>
            </a:extLst>
          </p:cNvPr>
          <p:cNvCxnSpPr>
            <a:cxnSpLocks/>
          </p:cNvCxnSpPr>
          <p:nvPr/>
        </p:nvCxnSpPr>
        <p:spPr>
          <a:xfrm>
            <a:off x="2329613" y="2129757"/>
            <a:ext cx="1465337" cy="2492470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84352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D7F08-AD4D-164C-83AE-5FC065C3E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 of inferences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D85F92-EDE6-E548-A6E1-939B3A9569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1720" y="1491916"/>
            <a:ext cx="6485511" cy="5188409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C0450C3-9FF7-1546-824D-5AE1991C7684}"/>
              </a:ext>
            </a:extLst>
          </p:cNvPr>
          <p:cNvSpPr/>
          <p:nvPr/>
        </p:nvSpPr>
        <p:spPr>
          <a:xfrm>
            <a:off x="3329741" y="1779882"/>
            <a:ext cx="1937084" cy="2075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A1D941-E0C9-3D47-A561-5DF74777D866}"/>
              </a:ext>
            </a:extLst>
          </p:cNvPr>
          <p:cNvSpPr/>
          <p:nvPr/>
        </p:nvSpPr>
        <p:spPr>
          <a:xfrm>
            <a:off x="5352553" y="1779882"/>
            <a:ext cx="1937084" cy="2075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16E16B-2BDB-7F49-92A3-DA751359760D}"/>
              </a:ext>
            </a:extLst>
          </p:cNvPr>
          <p:cNvSpPr/>
          <p:nvPr/>
        </p:nvSpPr>
        <p:spPr>
          <a:xfrm>
            <a:off x="1349793" y="4117959"/>
            <a:ext cx="1937084" cy="2075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B39CB8-CFDF-8E4B-A392-4C67391D444C}"/>
              </a:ext>
            </a:extLst>
          </p:cNvPr>
          <p:cNvSpPr/>
          <p:nvPr/>
        </p:nvSpPr>
        <p:spPr>
          <a:xfrm>
            <a:off x="5352553" y="4118416"/>
            <a:ext cx="1937084" cy="2075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36BF7AD-2396-894B-B6CB-2D34B1810571}"/>
              </a:ext>
            </a:extLst>
          </p:cNvPr>
          <p:cNvCxnSpPr>
            <a:cxnSpLocks/>
          </p:cNvCxnSpPr>
          <p:nvPr/>
        </p:nvCxnSpPr>
        <p:spPr>
          <a:xfrm>
            <a:off x="2185988" y="2628900"/>
            <a:ext cx="1514475" cy="2300288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16051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D7F08-AD4D-164C-83AE-5FC065C3E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 of inferences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D85F92-EDE6-E548-A6E1-939B3A9569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1720" y="1491916"/>
            <a:ext cx="6485511" cy="5188409"/>
          </a:xfrm>
        </p:spPr>
      </p:pic>
    </p:spTree>
    <p:extLst>
      <p:ext uri="{BB962C8B-B14F-4D97-AF65-F5344CB8AC3E}">
        <p14:creationId xmlns:p14="http://schemas.microsoft.com/office/powerpoint/2010/main" val="171834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5EF58-E5B7-A245-AE2E-0B017F923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CD5400"/>
                </a:solidFill>
              </a:rPr>
              <a:t>Lexico</a:t>
            </a:r>
            <a:r>
              <a:rPr lang="en-US" dirty="0" err="1">
                <a:solidFill>
                  <a:srgbClr val="15437A"/>
                </a:solidFill>
              </a:rPr>
              <a:t>syntactic</a:t>
            </a:r>
            <a:r>
              <a:rPr lang="en-US" dirty="0"/>
              <a:t> inference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D12CF-7601-7D48-8ED0-5EE70DA28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890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Not all inferences are computable from a </a:t>
            </a:r>
            <a:r>
              <a:rPr lang="en-US" dirty="0">
                <a:solidFill>
                  <a:srgbClr val="CD5400"/>
                </a:solidFill>
              </a:rPr>
              <a:t>lexical item </a:t>
            </a:r>
            <a:r>
              <a:rPr lang="en-US" dirty="0"/>
              <a:t>alone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03FF4D0-FFF0-CE41-8BB8-61A8C92E8B60}"/>
              </a:ext>
            </a:extLst>
          </p:cNvPr>
          <p:cNvSpPr txBox="1">
            <a:spLocks/>
          </p:cNvSpPr>
          <p:nvPr/>
        </p:nvSpPr>
        <p:spPr>
          <a:xfrm>
            <a:off x="1426175" y="2586936"/>
            <a:ext cx="9339649" cy="9493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>
                <a:latin typeface="American Typewriter" panose="02090604020004020304" pitchFamily="18" charset="77"/>
              </a:rPr>
              <a:t>sorry for not sending it to you earlier (totally </a:t>
            </a:r>
            <a:r>
              <a:rPr lang="en-US" sz="4000" b="1" dirty="0">
                <a:latin typeface="American Typewriter" panose="02090604020004020304" pitchFamily="18" charset="77"/>
              </a:rPr>
              <a:t>forgot</a:t>
            </a:r>
            <a:r>
              <a:rPr lang="en-US" sz="4000" dirty="0">
                <a:latin typeface="American Typewriter" panose="02090604020004020304" pitchFamily="18" charset="77"/>
              </a:rPr>
              <a:t> to open my outlook).</a:t>
            </a:r>
            <a:endParaRPr lang="en-US" sz="4000" b="1" dirty="0">
              <a:latin typeface="American Typewriter" panose="02090604020004020304" pitchFamily="18" charset="77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E7A951F-FE00-4345-8621-86BF227033B6}"/>
              </a:ext>
            </a:extLst>
          </p:cNvPr>
          <p:cNvGrpSpPr/>
          <p:nvPr/>
        </p:nvGrpSpPr>
        <p:grpSpPr>
          <a:xfrm>
            <a:off x="2835850" y="3817601"/>
            <a:ext cx="6520297" cy="1902653"/>
            <a:chOff x="2835850" y="3817601"/>
            <a:chExt cx="6520297" cy="1902653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1E33B785-E89A-8B45-8C44-181FBB020750}"/>
                </a:ext>
              </a:extLst>
            </p:cNvPr>
            <p:cNvSpPr txBox="1">
              <a:spLocks/>
            </p:cNvSpPr>
            <p:nvPr/>
          </p:nvSpPr>
          <p:spPr>
            <a:xfrm>
              <a:off x="2835850" y="5079862"/>
              <a:ext cx="6520297" cy="64039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4000" dirty="0"/>
                <a:t>Outlook was </a:t>
              </a:r>
              <a:r>
                <a:rPr lang="en-US" sz="4000" b="1" dirty="0"/>
                <a:t>not</a:t>
              </a:r>
              <a:r>
                <a:rPr lang="en-US" sz="4000" dirty="0"/>
                <a:t> opened.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AE588E08-3702-4647-898E-65E82DF108A2}"/>
                </a:ext>
              </a:extLst>
            </p:cNvPr>
            <p:cNvCxnSpPr>
              <a:cxnSpLocks/>
              <a:endCxn id="6" idx="0"/>
            </p:cNvCxnSpPr>
            <p:nvPr/>
          </p:nvCxnSpPr>
          <p:spPr>
            <a:xfrm flipH="1">
              <a:off x="6095999" y="3817601"/>
              <a:ext cx="1" cy="1262261"/>
            </a:xfrm>
            <a:prstGeom prst="straightConnector1">
              <a:avLst/>
            </a:prstGeom>
            <a:ln w="76200" cmpd="dbl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3111A9F-702A-2F41-8911-83BAB4EC9569}"/>
              </a:ext>
            </a:extLst>
          </p:cNvPr>
          <p:cNvCxnSpPr>
            <a:cxnSpLocks/>
          </p:cNvCxnSpPr>
          <p:nvPr/>
        </p:nvCxnSpPr>
        <p:spPr>
          <a:xfrm>
            <a:off x="5115697" y="3805242"/>
            <a:ext cx="4646141" cy="0"/>
          </a:xfrm>
          <a:prstGeom prst="line">
            <a:avLst/>
          </a:prstGeom>
          <a:ln w="76200">
            <a:solidFill>
              <a:srgbClr val="1543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29BE62A-43ED-5944-BF70-33CE4CE3DC04}"/>
              </a:ext>
            </a:extLst>
          </p:cNvPr>
          <p:cNvSpPr/>
          <p:nvPr/>
        </p:nvSpPr>
        <p:spPr>
          <a:xfrm>
            <a:off x="425670" y="6018957"/>
            <a:ext cx="117663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Kiparsky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and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Kiparsky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, 1970;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Karttunen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, 1971a,b; Horn, 1972;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Karttunen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and Peters, 1979; Heim, 1992; Simons, 2001, 2007; Simons et al., 2010;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Abusch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, 2002, 2010;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Gajewski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, 2007; Anand and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Hacquard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, 2013, 2014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53A9B4D-32D5-1746-96E7-1AE2A17A2D1C}"/>
              </a:ext>
            </a:extLst>
          </p:cNvPr>
          <p:cNvGrpSpPr/>
          <p:nvPr/>
        </p:nvGrpSpPr>
        <p:grpSpPr>
          <a:xfrm>
            <a:off x="6308835" y="4010733"/>
            <a:ext cx="1227082" cy="1054910"/>
            <a:chOff x="6308835" y="4010733"/>
            <a:chExt cx="1227082" cy="1054910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2F325E6A-D48F-FB45-9B19-4DD1E1CEB9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37285" y="4622055"/>
              <a:ext cx="225971" cy="443588"/>
            </a:xfrm>
            <a:prstGeom prst="straightConnector1">
              <a:avLst/>
            </a:prstGeom>
            <a:ln w="76200">
              <a:solidFill>
                <a:srgbClr val="FADC4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B2C11B6-FC37-F44B-B127-0BED3BE7D560}"/>
                </a:ext>
              </a:extLst>
            </p:cNvPr>
            <p:cNvSpPr txBox="1"/>
            <p:nvPr/>
          </p:nvSpPr>
          <p:spPr>
            <a:xfrm>
              <a:off x="6308835" y="4010733"/>
              <a:ext cx="1227082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ADC4A"/>
                  </a:solidFill>
                </a:rPr>
                <a:t>???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055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75870-0C91-A542-96FC-C2A964AE5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CD5400"/>
                </a:solidFill>
              </a:rPr>
              <a:t>Lexico</a:t>
            </a:r>
            <a:r>
              <a:rPr lang="en-US" dirty="0" err="1">
                <a:solidFill>
                  <a:srgbClr val="15437A"/>
                </a:solidFill>
              </a:rPr>
              <a:t>syntactic</a:t>
            </a:r>
            <a:r>
              <a:rPr lang="en-US" dirty="0"/>
              <a:t> inference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1BD180F-B15B-0F4E-AB83-C1C0085B1AC5}"/>
              </a:ext>
            </a:extLst>
          </p:cNvPr>
          <p:cNvGrpSpPr/>
          <p:nvPr/>
        </p:nvGrpSpPr>
        <p:grpSpPr>
          <a:xfrm>
            <a:off x="1062681" y="4120762"/>
            <a:ext cx="10291118" cy="458412"/>
            <a:chOff x="1062681" y="3490136"/>
            <a:chExt cx="10291118" cy="458412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9170AFE4-48E5-8240-8EDA-EF960E16F8E6}"/>
                </a:ext>
              </a:extLst>
            </p:cNvPr>
            <p:cNvSpPr txBox="1">
              <a:spLocks/>
            </p:cNvSpPr>
            <p:nvPr/>
          </p:nvSpPr>
          <p:spPr>
            <a:xfrm>
              <a:off x="1062681" y="3490136"/>
              <a:ext cx="4735446" cy="45841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b="1" dirty="0">
                  <a:latin typeface="American Typewriter" panose="02090604020004020304" pitchFamily="18" charset="77"/>
                </a:rPr>
                <a:t>…forgot</a:t>
              </a:r>
              <a:r>
                <a:rPr lang="en-US" dirty="0">
                  <a:latin typeface="American Typewriter" panose="02090604020004020304" pitchFamily="18" charset="77"/>
                </a:rPr>
                <a:t> to open outlook.</a:t>
              </a:r>
              <a:endParaRPr lang="en-US" b="1" dirty="0">
                <a:latin typeface="American Typewriter" panose="02090604020004020304" pitchFamily="18" charset="77"/>
              </a:endParaRPr>
            </a:p>
          </p:txBody>
        </p:sp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3405822C-9C14-6D4E-BB5E-229A517BBCCA}"/>
                </a:ext>
              </a:extLst>
            </p:cNvPr>
            <p:cNvSpPr txBox="1">
              <a:spLocks/>
            </p:cNvSpPr>
            <p:nvPr/>
          </p:nvSpPr>
          <p:spPr>
            <a:xfrm>
              <a:off x="5798126" y="3490136"/>
              <a:ext cx="5555673" cy="45841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b="1" dirty="0">
                  <a:latin typeface="American Typewriter" panose="02090604020004020304" pitchFamily="18" charset="77"/>
                </a:rPr>
                <a:t>…forgot</a:t>
              </a:r>
              <a:r>
                <a:rPr lang="en-US" dirty="0">
                  <a:latin typeface="American Typewriter" panose="02090604020004020304" pitchFamily="18" charset="77"/>
                </a:rPr>
                <a:t> that he had a memoir.</a:t>
              </a:r>
              <a:endParaRPr lang="en-US" b="1" dirty="0">
                <a:latin typeface="American Typewriter" panose="02090604020004020304" pitchFamily="18" charset="77"/>
              </a:endParaRPr>
            </a:p>
          </p:txBody>
        </p:sp>
      </p:grp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E895CE9-F957-C847-969C-B0E1CC56D9AF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1014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Appears to arise from an interaction between the verb and its syntactic structure (in this case, it’s embedded clause)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8B36054-BF9E-BF43-8DA7-4BDA5D65E5B9}"/>
              </a:ext>
            </a:extLst>
          </p:cNvPr>
          <p:cNvGrpSpPr/>
          <p:nvPr/>
        </p:nvGrpSpPr>
        <p:grpSpPr>
          <a:xfrm>
            <a:off x="1479438" y="3524913"/>
            <a:ext cx="5820970" cy="486218"/>
            <a:chOff x="1479438" y="2894287"/>
            <a:chExt cx="5820970" cy="48621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35D5A9E-C38A-9F48-938F-048A1C0573FE}"/>
                </a:ext>
              </a:extLst>
            </p:cNvPr>
            <p:cNvCxnSpPr>
              <a:cxnSpLocks/>
            </p:cNvCxnSpPr>
            <p:nvPr/>
          </p:nvCxnSpPr>
          <p:spPr>
            <a:xfrm>
              <a:off x="1479439" y="3380505"/>
              <a:ext cx="1025237" cy="0"/>
            </a:xfrm>
            <a:prstGeom prst="line">
              <a:avLst/>
            </a:prstGeom>
            <a:ln w="76200">
              <a:solidFill>
                <a:srgbClr val="CD54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72E113C-F045-0C47-8FAF-3CA224B25DC6}"/>
                </a:ext>
              </a:extLst>
            </p:cNvPr>
            <p:cNvCxnSpPr>
              <a:cxnSpLocks/>
            </p:cNvCxnSpPr>
            <p:nvPr/>
          </p:nvCxnSpPr>
          <p:spPr>
            <a:xfrm>
              <a:off x="6198596" y="3366651"/>
              <a:ext cx="1025237" cy="0"/>
            </a:xfrm>
            <a:prstGeom prst="line">
              <a:avLst/>
            </a:prstGeom>
            <a:ln w="76200">
              <a:solidFill>
                <a:srgbClr val="CD54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E1B5A1D1-1422-ED42-A992-F1C5CD913437}"/>
                </a:ext>
              </a:extLst>
            </p:cNvPr>
            <p:cNvSpPr txBox="1">
              <a:spLocks/>
            </p:cNvSpPr>
            <p:nvPr/>
          </p:nvSpPr>
          <p:spPr>
            <a:xfrm>
              <a:off x="1479438" y="2904631"/>
              <a:ext cx="1025237" cy="45841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dirty="0">
                  <a:latin typeface="American Typewriter" panose="02090604020004020304" pitchFamily="18" charset="77"/>
                </a:rPr>
                <a:t>verb</a:t>
              </a:r>
              <a:endParaRPr lang="en-US" b="1" dirty="0">
                <a:latin typeface="American Typewriter" panose="02090604020004020304" pitchFamily="18" charset="77"/>
              </a:endParaRPr>
            </a:p>
          </p:txBody>
        </p:sp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8ED5F796-48F4-C04C-A1CD-25E8C91B9D29}"/>
                </a:ext>
              </a:extLst>
            </p:cNvPr>
            <p:cNvSpPr txBox="1">
              <a:spLocks/>
            </p:cNvSpPr>
            <p:nvPr/>
          </p:nvSpPr>
          <p:spPr>
            <a:xfrm>
              <a:off x="6275171" y="2894287"/>
              <a:ext cx="1025237" cy="45841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dirty="0">
                  <a:latin typeface="American Typewriter" panose="02090604020004020304" pitchFamily="18" charset="77"/>
                </a:rPr>
                <a:t>verb</a:t>
              </a:r>
              <a:endParaRPr lang="en-US" b="1" dirty="0">
                <a:latin typeface="American Typewriter" panose="02090604020004020304" pitchFamily="18" charset="77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368C8DD-2649-4942-AD2D-0E062637F73B}"/>
              </a:ext>
            </a:extLst>
          </p:cNvPr>
          <p:cNvGrpSpPr/>
          <p:nvPr/>
        </p:nvGrpSpPr>
        <p:grpSpPr>
          <a:xfrm>
            <a:off x="2644346" y="3535257"/>
            <a:ext cx="8377881" cy="475874"/>
            <a:chOff x="2644346" y="2904631"/>
            <a:chExt cx="8377881" cy="47587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5AC8EA6-4A72-AD4F-A0B5-ADF0D697EEEA}"/>
                </a:ext>
              </a:extLst>
            </p:cNvPr>
            <p:cNvCxnSpPr>
              <a:cxnSpLocks/>
            </p:cNvCxnSpPr>
            <p:nvPr/>
          </p:nvCxnSpPr>
          <p:spPr>
            <a:xfrm>
              <a:off x="2644346" y="3380505"/>
              <a:ext cx="2669059" cy="0"/>
            </a:xfrm>
            <a:prstGeom prst="line">
              <a:avLst/>
            </a:prstGeom>
            <a:ln w="76200">
              <a:solidFill>
                <a:srgbClr val="15437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12D12CE-3667-9546-B2A2-2ECAFB5F04A9}"/>
                </a:ext>
              </a:extLst>
            </p:cNvPr>
            <p:cNvCxnSpPr>
              <a:cxnSpLocks/>
            </p:cNvCxnSpPr>
            <p:nvPr/>
          </p:nvCxnSpPr>
          <p:spPr>
            <a:xfrm>
              <a:off x="7376984" y="3366651"/>
              <a:ext cx="3645243" cy="0"/>
            </a:xfrm>
            <a:prstGeom prst="line">
              <a:avLst/>
            </a:prstGeom>
            <a:ln w="76200">
              <a:solidFill>
                <a:srgbClr val="15437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C67171F2-7943-8644-9701-5C188A939718}"/>
                </a:ext>
              </a:extLst>
            </p:cNvPr>
            <p:cNvSpPr txBox="1">
              <a:spLocks/>
            </p:cNvSpPr>
            <p:nvPr/>
          </p:nvSpPr>
          <p:spPr>
            <a:xfrm>
              <a:off x="3133748" y="2922093"/>
              <a:ext cx="1690254" cy="45841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dirty="0">
                  <a:latin typeface="American Typewriter" panose="02090604020004020304" pitchFamily="18" charset="77"/>
                </a:rPr>
                <a:t>clause</a:t>
              </a:r>
              <a:endParaRPr lang="en-US" b="1" dirty="0">
                <a:latin typeface="American Typewriter" panose="02090604020004020304" pitchFamily="18" charset="77"/>
              </a:endParaRPr>
            </a:p>
          </p:txBody>
        </p:sp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473C3953-DD9F-4449-A9EC-293179895BD7}"/>
                </a:ext>
              </a:extLst>
            </p:cNvPr>
            <p:cNvSpPr txBox="1">
              <a:spLocks/>
            </p:cNvSpPr>
            <p:nvPr/>
          </p:nvSpPr>
          <p:spPr>
            <a:xfrm>
              <a:off x="7608064" y="2904631"/>
              <a:ext cx="3183081" cy="45841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dirty="0">
                  <a:latin typeface="American Typewriter" panose="02090604020004020304" pitchFamily="18" charset="77"/>
                </a:rPr>
                <a:t>clause</a:t>
              </a:r>
              <a:endParaRPr lang="en-US" b="1" dirty="0">
                <a:latin typeface="American Typewriter" panose="02090604020004020304" pitchFamily="18" charset="77"/>
              </a:endParaRPr>
            </a:p>
          </p:txBody>
        </p:sp>
      </p:grp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4310E65-BF03-C346-9FC6-08C28553AA44}"/>
              </a:ext>
            </a:extLst>
          </p:cNvPr>
          <p:cNvSpPr txBox="1">
            <a:spLocks/>
          </p:cNvSpPr>
          <p:nvPr/>
        </p:nvSpPr>
        <p:spPr>
          <a:xfrm>
            <a:off x="838199" y="5274249"/>
            <a:ext cx="10515600" cy="1014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Refer to this phenomenon as </a:t>
            </a:r>
            <a:r>
              <a:rPr lang="en-US" b="1" dirty="0" err="1">
                <a:solidFill>
                  <a:srgbClr val="CD5400"/>
                </a:solidFill>
              </a:rPr>
              <a:t>lexico</a:t>
            </a:r>
            <a:r>
              <a:rPr lang="en-US" b="1" dirty="0" err="1">
                <a:solidFill>
                  <a:srgbClr val="15437A"/>
                </a:solidFill>
              </a:rPr>
              <a:t>syntactic</a:t>
            </a:r>
            <a:r>
              <a:rPr lang="en-US" b="1" dirty="0"/>
              <a:t> inference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799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75870-0C91-A542-96FC-C2A964AE5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talk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E895CE9-F957-C847-969C-B0E1CC56D9AF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1014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How well do neural models capture </a:t>
            </a:r>
            <a:r>
              <a:rPr lang="en-US" dirty="0" err="1"/>
              <a:t>lexicosyntactic</a:t>
            </a:r>
            <a:r>
              <a:rPr lang="en-US" dirty="0"/>
              <a:t> inference? 	</a:t>
            </a:r>
            <a:r>
              <a:rPr lang="en-US" b="1" dirty="0"/>
              <a:t>Focus:</a:t>
            </a:r>
            <a:r>
              <a:rPr lang="en-US" dirty="0"/>
              <a:t> English clause-embedding verbs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193F0A0-6880-5D49-BB70-C6A278B84C75}"/>
              </a:ext>
            </a:extLst>
          </p:cNvPr>
          <p:cNvSpPr txBox="1">
            <a:spLocks/>
          </p:cNvSpPr>
          <p:nvPr/>
        </p:nvSpPr>
        <p:spPr>
          <a:xfrm>
            <a:off x="838200" y="4751949"/>
            <a:ext cx="10515600" cy="1014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Use </a:t>
            </a:r>
            <a:r>
              <a:rPr lang="en-US" b="1" dirty="0">
                <a:solidFill>
                  <a:srgbClr val="601277"/>
                </a:solidFill>
              </a:rPr>
              <a:t>event</a:t>
            </a:r>
            <a:r>
              <a:rPr lang="en-US" dirty="0">
                <a:solidFill>
                  <a:srgbClr val="601277"/>
                </a:solidFill>
              </a:rPr>
              <a:t> </a:t>
            </a:r>
            <a:r>
              <a:rPr lang="en-US" b="1" dirty="0">
                <a:solidFill>
                  <a:srgbClr val="601277"/>
                </a:solidFill>
              </a:rPr>
              <a:t>factuality prediction (EFP) </a:t>
            </a:r>
            <a:r>
              <a:rPr lang="en-US" dirty="0"/>
              <a:t>to probe SOTA EFP neural models’ ability to capture </a:t>
            </a:r>
            <a:r>
              <a:rPr lang="en-US" dirty="0" err="1"/>
              <a:t>lexicosyntactic</a:t>
            </a:r>
            <a:r>
              <a:rPr lang="en-US" dirty="0"/>
              <a:t> inference.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57EA0F1-6405-2A47-B374-32CF4514BF98}"/>
              </a:ext>
            </a:extLst>
          </p:cNvPr>
          <p:cNvSpPr/>
          <p:nvPr/>
        </p:nvSpPr>
        <p:spPr>
          <a:xfrm>
            <a:off x="2504674" y="5581840"/>
            <a:ext cx="81455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Nairn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et al., 2006;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Sauri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and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Pustejovsky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, 2009, 2012; de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Marneffe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et al., 2012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8E3E235-32B2-984F-8FF4-C659AC5006C0}"/>
              </a:ext>
            </a:extLst>
          </p:cNvPr>
          <p:cNvSpPr txBox="1">
            <a:spLocks/>
          </p:cNvSpPr>
          <p:nvPr/>
        </p:nvSpPr>
        <p:spPr>
          <a:xfrm>
            <a:off x="838200" y="3222686"/>
            <a:ext cx="10515600" cy="1014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Build a new dataset – </a:t>
            </a:r>
            <a:r>
              <a:rPr lang="en-US" b="1" dirty="0">
                <a:solidFill>
                  <a:srgbClr val="CD5400"/>
                </a:solidFill>
              </a:rPr>
              <a:t>MegaVeridicality2</a:t>
            </a:r>
            <a:r>
              <a:rPr lang="en-US" dirty="0"/>
              <a:t> – focused on </a:t>
            </a:r>
            <a:r>
              <a:rPr lang="en-US" dirty="0" err="1"/>
              <a:t>lexicosyntactic</a:t>
            </a:r>
            <a:r>
              <a:rPr lang="en-US" dirty="0"/>
              <a:t> inference in English clause-embedding verbs </a:t>
            </a:r>
          </a:p>
        </p:txBody>
      </p:sp>
    </p:spTree>
    <p:extLst>
      <p:ext uri="{BB962C8B-B14F-4D97-AF65-F5344CB8AC3E}">
        <p14:creationId xmlns:p14="http://schemas.microsoft.com/office/powerpoint/2010/main" val="295670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6" grpId="0"/>
      <p:bldP spid="24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6505</TotalTime>
  <Words>1564</Words>
  <Application>Microsoft Macintosh PowerPoint</Application>
  <PresentationFormat>Widescreen</PresentationFormat>
  <Paragraphs>247</Paragraphs>
  <Slides>67</Slides>
  <Notes>6</Notes>
  <HiddenSlides>3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4" baseType="lpstr">
      <vt:lpstr>American Typewriter</vt:lpstr>
      <vt:lpstr>Arial</vt:lpstr>
      <vt:lpstr>Arial Black</vt:lpstr>
      <vt:lpstr>Calibri</vt:lpstr>
      <vt:lpstr>Courier New</vt:lpstr>
      <vt:lpstr>Helvetica Neue</vt:lpstr>
      <vt:lpstr>Office Theme</vt:lpstr>
      <vt:lpstr>Lexicosyntactic Inference in  Neural Models</vt:lpstr>
      <vt:lpstr>Coauthors</vt:lpstr>
      <vt:lpstr>All data freely available!</vt:lpstr>
      <vt:lpstr>PowerPoint Presentation</vt:lpstr>
      <vt:lpstr>Lexical inference</vt:lpstr>
      <vt:lpstr>Lexicosyntactic inference</vt:lpstr>
      <vt:lpstr>Lexicosyntactic inference</vt:lpstr>
      <vt:lpstr>Lexicosyntactic inference</vt:lpstr>
      <vt:lpstr>This talk</vt:lpstr>
      <vt:lpstr>Why Event Factuality Prediction?</vt:lpstr>
      <vt:lpstr>Task: Event Factuality Prediction</vt:lpstr>
      <vt:lpstr>Event Factuality Datasets</vt:lpstr>
      <vt:lpstr>Why Event Factuality Prediction?</vt:lpstr>
      <vt:lpstr>State of the art for EFP</vt:lpstr>
      <vt:lpstr>Findings</vt:lpstr>
      <vt:lpstr>Outline</vt:lpstr>
      <vt:lpstr>Dataset</vt:lpstr>
      <vt:lpstr>MegaVeridicality</vt:lpstr>
      <vt:lpstr>PowerPoint Presentation</vt:lpstr>
      <vt:lpstr>PowerPoint Presentation</vt:lpstr>
      <vt:lpstr>PowerPoint Presentation</vt:lpstr>
      <vt:lpstr>MegaVeridicality</vt:lpstr>
      <vt:lpstr>MegaVeridicality</vt:lpstr>
      <vt:lpstr>Examples</vt:lpstr>
      <vt:lpstr>Verbs in MegaVeridicality2</vt:lpstr>
      <vt:lpstr>Verbs in MegaVeridicality2</vt:lpstr>
      <vt:lpstr>Data collection + postprocessing</vt:lpstr>
      <vt:lpstr>Experiment</vt:lpstr>
      <vt:lpstr>Experiment</vt:lpstr>
      <vt:lpstr>Experiment</vt:lpstr>
      <vt:lpstr>Correlation: true v. predicted</vt:lpstr>
      <vt:lpstr>Correlation: true v. predicted</vt:lpstr>
      <vt:lpstr>Correlation: true v. predicted</vt:lpstr>
      <vt:lpstr>Correlation: true v. predicted</vt:lpstr>
      <vt:lpstr>Correlation: true v. predicted</vt:lpstr>
      <vt:lpstr>Correlation: true v. predicted</vt:lpstr>
      <vt:lpstr>Correlation: true v. predicted</vt:lpstr>
      <vt:lpstr>Findings</vt:lpstr>
      <vt:lpstr>Analysis</vt:lpstr>
      <vt:lpstr>Neural model predictions</vt:lpstr>
      <vt:lpstr>Neural model predictions</vt:lpstr>
      <vt:lpstr>Neural model predictions</vt:lpstr>
      <vt:lpstr>Neural model predictions</vt:lpstr>
      <vt:lpstr>Neural model predictions</vt:lpstr>
      <vt:lpstr>Neural model predictions</vt:lpstr>
      <vt:lpstr>Neural model predictions</vt:lpstr>
      <vt:lpstr>Neural model predictions</vt:lpstr>
      <vt:lpstr>Neural model predictions</vt:lpstr>
      <vt:lpstr>Findings</vt:lpstr>
      <vt:lpstr>Conclusion</vt:lpstr>
      <vt:lpstr>Conclusion</vt:lpstr>
      <vt:lpstr>Thanks!</vt:lpstr>
      <vt:lpstr>All data freely available!</vt:lpstr>
      <vt:lpstr>Appendix</vt:lpstr>
      <vt:lpstr>Distribution of inferences</vt:lpstr>
      <vt:lpstr>Distribution of inferences</vt:lpstr>
      <vt:lpstr>Distribution of inferences</vt:lpstr>
      <vt:lpstr>Distribution of inferences</vt:lpstr>
      <vt:lpstr>Distribution of inferences</vt:lpstr>
      <vt:lpstr>Distribution of inferences</vt:lpstr>
      <vt:lpstr>Distribution of inferences</vt:lpstr>
      <vt:lpstr>Distribution of inferences</vt:lpstr>
      <vt:lpstr>Distribution of inferences</vt:lpstr>
      <vt:lpstr>Distribution of inferences</vt:lpstr>
      <vt:lpstr>Distribution of inferences</vt:lpstr>
      <vt:lpstr>Distribution of inferences</vt:lpstr>
      <vt:lpstr>Distribution of inferences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Lexicosyntactic Inference in Neural Models</dc:title>
  <dc:creator>Aaron Steven White</dc:creator>
  <cp:lastModifiedBy>Aaron Steven White</cp:lastModifiedBy>
  <cp:revision>93</cp:revision>
  <dcterms:created xsi:type="dcterms:W3CDTF">2018-10-28T17:39:03Z</dcterms:created>
  <dcterms:modified xsi:type="dcterms:W3CDTF">2018-11-04T11:28:35Z</dcterms:modified>
</cp:coreProperties>
</file>